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ial MT Pro Bold" panose="020B0604020202020204" charset="0"/>
      <p:regular r:id="rId8"/>
    </p:embeddedFont>
    <p:embeddedFont>
      <p:font typeface="Canva Sans" panose="020B0604020202020204" charset="0"/>
      <p:regular r:id="rId9"/>
    </p:embeddedFont>
    <p:embeddedFont>
      <p:font typeface="Garamond Bold" panose="02020804030307010803" pitchFamily="18" charset="0"/>
      <p:regular r:id="rId10"/>
      <p:bold r:id="rId11"/>
    </p:embeddedFont>
    <p:embeddedFont>
      <p:font typeface="Times New Roman Bold" panose="02020803070505020304" pitchFamily="18" charset="0"/>
      <p:regular r:id="rId12"/>
      <p:bold r:id="rId13"/>
    </p:embeddedFont>
    <p:embeddedFont>
      <p:font typeface="Times New Roman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svg"/><Relationship Id="rId5" Type="http://schemas.openxmlformats.org/officeDocument/2006/relationships/image" Target="../media/image6.sv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.png"/><Relationship Id="rId21" Type="http://schemas.openxmlformats.org/officeDocument/2006/relationships/image" Target="../media/image31.png"/><Relationship Id="rId34" Type="http://schemas.openxmlformats.org/officeDocument/2006/relationships/image" Target="../media/image44.png"/><Relationship Id="rId42" Type="http://schemas.openxmlformats.org/officeDocument/2006/relationships/image" Target="../media/image52.svg"/><Relationship Id="rId47" Type="http://schemas.openxmlformats.org/officeDocument/2006/relationships/image" Target="../media/image57.png"/><Relationship Id="rId50" Type="http://schemas.openxmlformats.org/officeDocument/2006/relationships/image" Target="../media/image60.png"/><Relationship Id="rId55" Type="http://schemas.openxmlformats.org/officeDocument/2006/relationships/image" Target="../media/image65.png"/><Relationship Id="rId6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6" Type="http://schemas.openxmlformats.org/officeDocument/2006/relationships/image" Target="../media/image26.png"/><Relationship Id="rId29" Type="http://schemas.openxmlformats.org/officeDocument/2006/relationships/image" Target="../media/image39.svg"/><Relationship Id="rId11" Type="http://schemas.openxmlformats.org/officeDocument/2006/relationships/image" Target="../media/image2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40" Type="http://schemas.openxmlformats.org/officeDocument/2006/relationships/image" Target="../media/image50.svg"/><Relationship Id="rId45" Type="http://schemas.openxmlformats.org/officeDocument/2006/relationships/image" Target="../media/image55.png"/><Relationship Id="rId53" Type="http://schemas.openxmlformats.org/officeDocument/2006/relationships/image" Target="../media/image63.png"/><Relationship Id="rId58" Type="http://schemas.openxmlformats.org/officeDocument/2006/relationships/image" Target="../media/image68.svg"/><Relationship Id="rId66" Type="http://schemas.openxmlformats.org/officeDocument/2006/relationships/image" Target="../media/image75.png"/><Relationship Id="rId5" Type="http://schemas.openxmlformats.org/officeDocument/2006/relationships/image" Target="../media/image16.png"/><Relationship Id="rId61" Type="http://schemas.openxmlformats.org/officeDocument/2006/relationships/image" Target="../media/image71.png"/><Relationship Id="rId19" Type="http://schemas.openxmlformats.org/officeDocument/2006/relationships/image" Target="../media/image2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43" Type="http://schemas.openxmlformats.org/officeDocument/2006/relationships/image" Target="../media/image53.png"/><Relationship Id="rId48" Type="http://schemas.openxmlformats.org/officeDocument/2006/relationships/image" Target="../media/image58.png"/><Relationship Id="rId56" Type="http://schemas.openxmlformats.org/officeDocument/2006/relationships/image" Target="../media/image66.png"/><Relationship Id="rId64" Type="http://schemas.openxmlformats.org/officeDocument/2006/relationships/image" Target="../media/image73.png"/><Relationship Id="rId8" Type="http://schemas.openxmlformats.org/officeDocument/2006/relationships/image" Target="../media/image19.png"/><Relationship Id="rId51" Type="http://schemas.openxmlformats.org/officeDocument/2006/relationships/image" Target="../media/image61.png"/><Relationship Id="rId3" Type="http://schemas.openxmlformats.org/officeDocument/2006/relationships/image" Target="../media/image14.pn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33" Type="http://schemas.openxmlformats.org/officeDocument/2006/relationships/image" Target="../media/image43.png"/><Relationship Id="rId38" Type="http://schemas.openxmlformats.org/officeDocument/2006/relationships/image" Target="../media/image48.svg"/><Relationship Id="rId46" Type="http://schemas.openxmlformats.org/officeDocument/2006/relationships/image" Target="../media/image56.svg"/><Relationship Id="rId59" Type="http://schemas.openxmlformats.org/officeDocument/2006/relationships/image" Target="../media/image69.png"/><Relationship Id="rId67" Type="http://schemas.openxmlformats.org/officeDocument/2006/relationships/image" Target="../media/image76.svg"/><Relationship Id="rId20" Type="http://schemas.openxmlformats.org/officeDocument/2006/relationships/image" Target="../media/image30.png"/><Relationship Id="rId41" Type="http://schemas.openxmlformats.org/officeDocument/2006/relationships/image" Target="../media/image51.png"/><Relationship Id="rId54" Type="http://schemas.openxmlformats.org/officeDocument/2006/relationships/image" Target="../media/image64.svg"/><Relationship Id="rId6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28" Type="http://schemas.openxmlformats.org/officeDocument/2006/relationships/image" Target="../media/image38.png"/><Relationship Id="rId36" Type="http://schemas.openxmlformats.org/officeDocument/2006/relationships/image" Target="../media/image46.svg"/><Relationship Id="rId49" Type="http://schemas.openxmlformats.org/officeDocument/2006/relationships/image" Target="../media/image59.svg"/><Relationship Id="rId57" Type="http://schemas.openxmlformats.org/officeDocument/2006/relationships/image" Target="../media/image67.png"/><Relationship Id="rId10" Type="http://schemas.openxmlformats.org/officeDocument/2006/relationships/image" Target="../media/image21.png"/><Relationship Id="rId31" Type="http://schemas.openxmlformats.org/officeDocument/2006/relationships/image" Target="../media/image41.svg"/><Relationship Id="rId44" Type="http://schemas.openxmlformats.org/officeDocument/2006/relationships/image" Target="../media/image54.svg"/><Relationship Id="rId52" Type="http://schemas.openxmlformats.org/officeDocument/2006/relationships/image" Target="../media/image62.svg"/><Relationship Id="rId60" Type="http://schemas.openxmlformats.org/officeDocument/2006/relationships/image" Target="../media/image70.svg"/><Relationship Id="rId65" Type="http://schemas.openxmlformats.org/officeDocument/2006/relationships/image" Target="../media/image74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39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9.png"/><Relationship Id="rId3" Type="http://schemas.openxmlformats.org/officeDocument/2006/relationships/image" Target="../media/image78.svg"/><Relationship Id="rId7" Type="http://schemas.openxmlformats.org/officeDocument/2006/relationships/image" Target="../media/image82.png"/><Relationship Id="rId12" Type="http://schemas.openxmlformats.org/officeDocument/2006/relationships/image" Target="../media/image74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11" Type="http://schemas.openxmlformats.org/officeDocument/2006/relationships/image" Target="../media/image73.png"/><Relationship Id="rId5" Type="http://schemas.openxmlformats.org/officeDocument/2006/relationships/image" Target="../media/image80.png"/><Relationship Id="rId10" Type="http://schemas.openxmlformats.org/officeDocument/2006/relationships/image" Target="../media/image2.png"/><Relationship Id="rId4" Type="http://schemas.openxmlformats.org/officeDocument/2006/relationships/image" Target="../media/image79.jpeg"/><Relationship Id="rId9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87.svg"/><Relationship Id="rId12" Type="http://schemas.openxmlformats.org/officeDocument/2006/relationships/image" Target="../media/image92.svg"/><Relationship Id="rId17" Type="http://schemas.openxmlformats.org/officeDocument/2006/relationships/image" Target="../media/image97.svg"/><Relationship Id="rId2" Type="http://schemas.openxmlformats.org/officeDocument/2006/relationships/image" Target="../media/image85.png"/><Relationship Id="rId16" Type="http://schemas.openxmlformats.org/officeDocument/2006/relationships/image" Target="../media/image96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74.svg"/><Relationship Id="rId15" Type="http://schemas.openxmlformats.org/officeDocument/2006/relationships/image" Target="../media/image95.svg"/><Relationship Id="rId10" Type="http://schemas.openxmlformats.org/officeDocument/2006/relationships/image" Target="../media/image90.png"/><Relationship Id="rId19" Type="http://schemas.openxmlformats.org/officeDocument/2006/relationships/image" Target="../media/image99.svg"/><Relationship Id="rId4" Type="http://schemas.openxmlformats.org/officeDocument/2006/relationships/image" Target="../media/image73.png"/><Relationship Id="rId9" Type="http://schemas.openxmlformats.org/officeDocument/2006/relationships/image" Target="../media/image89.svg"/><Relationship Id="rId1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mc.ncbi.nlm.nih.gov/articles/PMC7068333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491890" y="1287532"/>
            <a:ext cx="6947745" cy="7714955"/>
            <a:chOff x="0" y="0"/>
            <a:chExt cx="6947751" cy="7714958"/>
          </a:xfrm>
        </p:grpSpPr>
        <p:sp>
          <p:nvSpPr>
            <p:cNvPr id="3" name="Freeform 3"/>
            <p:cNvSpPr/>
            <p:nvPr/>
          </p:nvSpPr>
          <p:spPr>
            <a:xfrm>
              <a:off x="-4953" y="0"/>
              <a:ext cx="6972808" cy="7714742"/>
            </a:xfrm>
            <a:custGeom>
              <a:avLst/>
              <a:gdLst/>
              <a:ahLst/>
              <a:cxnLst/>
              <a:rect l="l" t="t" r="r" b="b"/>
              <a:pathLst>
                <a:path w="6972808" h="7714742">
                  <a:moveTo>
                    <a:pt x="2801874" y="853186"/>
                  </a:moveTo>
                  <a:cubicBezTo>
                    <a:pt x="2641600" y="853186"/>
                    <a:pt x="2497328" y="966597"/>
                    <a:pt x="2417318" y="1150874"/>
                  </a:cubicBezTo>
                  <a:cubicBezTo>
                    <a:pt x="2147443" y="1772666"/>
                    <a:pt x="1936623" y="2258314"/>
                    <a:pt x="1771904" y="2637917"/>
                  </a:cubicBezTo>
                  <a:lnTo>
                    <a:pt x="1753616" y="2679954"/>
                  </a:lnTo>
                  <a:lnTo>
                    <a:pt x="1783461" y="2696464"/>
                  </a:lnTo>
                  <a:cubicBezTo>
                    <a:pt x="1797304" y="2701544"/>
                    <a:pt x="1811909" y="2704211"/>
                    <a:pt x="1826895" y="2704211"/>
                  </a:cubicBezTo>
                  <a:lnTo>
                    <a:pt x="2747518" y="2704211"/>
                  </a:lnTo>
                  <a:cubicBezTo>
                    <a:pt x="2805049" y="2704211"/>
                    <a:pt x="2860802" y="2662047"/>
                    <a:pt x="2888615" y="2593467"/>
                  </a:cubicBezTo>
                  <a:cubicBezTo>
                    <a:pt x="3349879" y="1535176"/>
                    <a:pt x="3349879" y="1535176"/>
                    <a:pt x="3349879" y="1535176"/>
                  </a:cubicBezTo>
                  <a:cubicBezTo>
                    <a:pt x="3379724" y="1469263"/>
                    <a:pt x="3379724" y="1384808"/>
                    <a:pt x="3349879" y="1318768"/>
                  </a:cubicBezTo>
                  <a:cubicBezTo>
                    <a:pt x="3285109" y="1169924"/>
                    <a:pt x="3229356" y="1042162"/>
                    <a:pt x="3181477" y="932180"/>
                  </a:cubicBezTo>
                  <a:lnTo>
                    <a:pt x="3146933" y="853186"/>
                  </a:lnTo>
                  <a:close/>
                  <a:moveTo>
                    <a:pt x="413004" y="4677156"/>
                  </a:moveTo>
                  <a:cubicBezTo>
                    <a:pt x="374015" y="4677156"/>
                    <a:pt x="338963" y="4704842"/>
                    <a:pt x="319532" y="4749546"/>
                  </a:cubicBezTo>
                  <a:cubicBezTo>
                    <a:pt x="19558" y="5440553"/>
                    <a:pt x="19558" y="5440553"/>
                    <a:pt x="19558" y="5440553"/>
                  </a:cubicBezTo>
                  <a:cubicBezTo>
                    <a:pt x="0" y="5483606"/>
                    <a:pt x="0" y="5538851"/>
                    <a:pt x="19558" y="5581904"/>
                  </a:cubicBezTo>
                  <a:cubicBezTo>
                    <a:pt x="319405" y="6272911"/>
                    <a:pt x="319405" y="6272911"/>
                    <a:pt x="319405" y="6272911"/>
                  </a:cubicBezTo>
                  <a:cubicBezTo>
                    <a:pt x="338963" y="6317742"/>
                    <a:pt x="373888" y="6345301"/>
                    <a:pt x="412877" y="6345301"/>
                  </a:cubicBezTo>
                  <a:lnTo>
                    <a:pt x="1014095" y="6345301"/>
                  </a:lnTo>
                  <a:cubicBezTo>
                    <a:pt x="1051814" y="6345301"/>
                    <a:pt x="1088136" y="6317616"/>
                    <a:pt x="1106297" y="6272911"/>
                  </a:cubicBezTo>
                  <a:cubicBezTo>
                    <a:pt x="1407541" y="5581904"/>
                    <a:pt x="1407541" y="5581904"/>
                    <a:pt x="1407541" y="5581904"/>
                  </a:cubicBezTo>
                  <a:cubicBezTo>
                    <a:pt x="1427099" y="5538851"/>
                    <a:pt x="1427099" y="5483606"/>
                    <a:pt x="1407541" y="5440553"/>
                  </a:cubicBezTo>
                  <a:cubicBezTo>
                    <a:pt x="1106297" y="4749546"/>
                    <a:pt x="1106297" y="4749546"/>
                    <a:pt x="1106297" y="4749546"/>
                  </a:cubicBezTo>
                  <a:cubicBezTo>
                    <a:pt x="1088136" y="4704715"/>
                    <a:pt x="1051814" y="4677156"/>
                    <a:pt x="1014095" y="4677156"/>
                  </a:cubicBezTo>
                  <a:close/>
                  <a:moveTo>
                    <a:pt x="1772285" y="0"/>
                  </a:moveTo>
                  <a:cubicBezTo>
                    <a:pt x="1704975" y="0"/>
                    <a:pt x="1644523" y="47625"/>
                    <a:pt x="1610614" y="125222"/>
                  </a:cubicBezTo>
                  <a:cubicBezTo>
                    <a:pt x="1092581" y="1318895"/>
                    <a:pt x="1092581" y="1318895"/>
                    <a:pt x="1092581" y="1318895"/>
                  </a:cubicBezTo>
                  <a:cubicBezTo>
                    <a:pt x="1058926" y="1393317"/>
                    <a:pt x="1058926" y="1488694"/>
                    <a:pt x="1092581" y="1563116"/>
                  </a:cubicBezTo>
                  <a:cubicBezTo>
                    <a:pt x="1610614" y="2756789"/>
                    <a:pt x="1610614" y="2756789"/>
                    <a:pt x="1610614" y="2756789"/>
                  </a:cubicBezTo>
                  <a:cubicBezTo>
                    <a:pt x="1627378" y="2795524"/>
                    <a:pt x="1650873" y="2826639"/>
                    <a:pt x="1678686" y="2848229"/>
                  </a:cubicBezTo>
                  <a:lnTo>
                    <a:pt x="1680083" y="2848991"/>
                  </a:lnTo>
                  <a:lnTo>
                    <a:pt x="1641475" y="2937891"/>
                  </a:lnTo>
                  <a:cubicBezTo>
                    <a:pt x="1183386" y="3993388"/>
                    <a:pt x="1183386" y="3993388"/>
                    <a:pt x="1183386" y="3993388"/>
                  </a:cubicBezTo>
                  <a:cubicBezTo>
                    <a:pt x="1103249" y="4170553"/>
                    <a:pt x="1103249" y="4397375"/>
                    <a:pt x="1183386" y="4574540"/>
                  </a:cubicBezTo>
                  <a:cubicBezTo>
                    <a:pt x="2417064" y="7417054"/>
                    <a:pt x="2417064" y="7417054"/>
                    <a:pt x="2417064" y="7417054"/>
                  </a:cubicBezTo>
                  <a:cubicBezTo>
                    <a:pt x="2497201" y="7601458"/>
                    <a:pt x="2641346" y="7714742"/>
                    <a:pt x="2801620" y="7714742"/>
                  </a:cubicBezTo>
                  <a:lnTo>
                    <a:pt x="5274437" y="7714742"/>
                  </a:lnTo>
                  <a:cubicBezTo>
                    <a:pt x="5429377" y="7714742"/>
                    <a:pt x="5578856" y="7601331"/>
                    <a:pt x="5653659" y="7417054"/>
                  </a:cubicBezTo>
                  <a:cubicBezTo>
                    <a:pt x="6892671" y="4574540"/>
                    <a:pt x="6892671" y="4574540"/>
                    <a:pt x="6892671" y="4574540"/>
                  </a:cubicBezTo>
                  <a:cubicBezTo>
                    <a:pt x="6972808" y="4397375"/>
                    <a:pt x="6972808" y="4170553"/>
                    <a:pt x="6892671" y="3993388"/>
                  </a:cubicBezTo>
                  <a:cubicBezTo>
                    <a:pt x="5653532" y="1150874"/>
                    <a:pt x="5653532" y="1150874"/>
                    <a:pt x="5653532" y="1150874"/>
                  </a:cubicBezTo>
                  <a:cubicBezTo>
                    <a:pt x="5578729" y="966470"/>
                    <a:pt x="5429123" y="853186"/>
                    <a:pt x="5274310" y="853186"/>
                  </a:cubicBezTo>
                  <a:lnTo>
                    <a:pt x="3288919" y="853186"/>
                  </a:lnTo>
                  <a:lnTo>
                    <a:pt x="3313938" y="910844"/>
                  </a:lnTo>
                  <a:cubicBezTo>
                    <a:pt x="3363849" y="1025144"/>
                    <a:pt x="3420745" y="1155700"/>
                    <a:pt x="3485769" y="1304925"/>
                  </a:cubicBezTo>
                  <a:cubicBezTo>
                    <a:pt x="3519424" y="1379347"/>
                    <a:pt x="3519424" y="1474724"/>
                    <a:pt x="3485769" y="1549146"/>
                  </a:cubicBezTo>
                  <a:cubicBezTo>
                    <a:pt x="3485769" y="1549146"/>
                    <a:pt x="3485769" y="1549146"/>
                    <a:pt x="2965450" y="2742819"/>
                  </a:cubicBezTo>
                  <a:cubicBezTo>
                    <a:pt x="2934081" y="2820289"/>
                    <a:pt x="2871343" y="2867914"/>
                    <a:pt x="2806319" y="2867914"/>
                  </a:cubicBezTo>
                  <a:lnTo>
                    <a:pt x="1767713" y="2867914"/>
                  </a:lnTo>
                  <a:cubicBezTo>
                    <a:pt x="1750949" y="2867914"/>
                    <a:pt x="1734439" y="2864993"/>
                    <a:pt x="1718818" y="2859278"/>
                  </a:cubicBezTo>
                  <a:lnTo>
                    <a:pt x="1689989" y="2843149"/>
                  </a:lnTo>
                  <a:lnTo>
                    <a:pt x="1717802" y="2779014"/>
                  </a:lnTo>
                  <a:lnTo>
                    <a:pt x="1755267" y="2692654"/>
                  </a:lnTo>
                  <a:lnTo>
                    <a:pt x="1748282" y="2688717"/>
                  </a:lnTo>
                  <a:cubicBezTo>
                    <a:pt x="1723644" y="2669667"/>
                    <a:pt x="1702816" y="2641854"/>
                    <a:pt x="1687957" y="2607437"/>
                  </a:cubicBezTo>
                  <a:cubicBezTo>
                    <a:pt x="1687957" y="2607437"/>
                    <a:pt x="1687957" y="2607437"/>
                    <a:pt x="1228598" y="1549146"/>
                  </a:cubicBezTo>
                  <a:cubicBezTo>
                    <a:pt x="1198753" y="1483233"/>
                    <a:pt x="1198753" y="1398778"/>
                    <a:pt x="1228598" y="1332738"/>
                  </a:cubicBezTo>
                  <a:cubicBezTo>
                    <a:pt x="1228598" y="1332738"/>
                    <a:pt x="1228598" y="1332738"/>
                    <a:pt x="1687957" y="274320"/>
                  </a:cubicBezTo>
                  <a:cubicBezTo>
                    <a:pt x="1717675" y="205740"/>
                    <a:pt x="1771523" y="163576"/>
                    <a:pt x="1831086" y="163576"/>
                  </a:cubicBezTo>
                  <a:lnTo>
                    <a:pt x="2751709" y="163576"/>
                  </a:lnTo>
                  <a:cubicBezTo>
                    <a:pt x="2809240" y="163576"/>
                    <a:pt x="2864993" y="205867"/>
                    <a:pt x="2892806" y="274320"/>
                  </a:cubicBezTo>
                  <a:cubicBezTo>
                    <a:pt x="2892806" y="274320"/>
                    <a:pt x="2892806" y="274320"/>
                    <a:pt x="3087497" y="720852"/>
                  </a:cubicBezTo>
                  <a:lnTo>
                    <a:pt x="3138424" y="837692"/>
                  </a:lnTo>
                  <a:lnTo>
                    <a:pt x="3280537" y="837692"/>
                  </a:lnTo>
                  <a:lnTo>
                    <a:pt x="3249041" y="765429"/>
                  </a:lnTo>
                  <a:cubicBezTo>
                    <a:pt x="2970022" y="125095"/>
                    <a:pt x="2970022" y="125095"/>
                    <a:pt x="2970022" y="125095"/>
                  </a:cubicBezTo>
                  <a:cubicBezTo>
                    <a:pt x="2938526" y="47625"/>
                    <a:pt x="2875788" y="0"/>
                    <a:pt x="2810764" y="0"/>
                  </a:cubicBezTo>
                  <a:close/>
                </a:path>
              </a:pathLst>
            </a:custGeom>
            <a:solidFill>
              <a:srgbClr val="808080">
                <a:alpha val="1961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677400" y="2171700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4805296" h="5139309">
                <a:moveTo>
                  <a:pt x="0" y="0"/>
                </a:moveTo>
                <a:lnTo>
                  <a:pt x="4805296" y="0"/>
                </a:lnTo>
                <a:lnTo>
                  <a:pt x="4805296" y="5139309"/>
                </a:lnTo>
                <a:lnTo>
                  <a:pt x="0" y="5139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4947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10994" y="0"/>
            <a:ext cx="3369821" cy="1723644"/>
          </a:xfrm>
          <a:custGeom>
            <a:avLst/>
            <a:gdLst/>
            <a:ahLst/>
            <a:cxnLst/>
            <a:rect l="l" t="t" r="r" b="b"/>
            <a:pathLst>
              <a:path w="3369821" h="1723644">
                <a:moveTo>
                  <a:pt x="0" y="0"/>
                </a:moveTo>
                <a:lnTo>
                  <a:pt x="3369821" y="0"/>
                </a:lnTo>
                <a:lnTo>
                  <a:pt x="3369821" y="1723644"/>
                </a:lnTo>
                <a:lnTo>
                  <a:pt x="0" y="1723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24402" y="180499"/>
            <a:ext cx="1233246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dirty="0">
                <a:solidFill>
                  <a:srgbClr val="1F497D"/>
                </a:solidFill>
                <a:latin typeface="Garamond Bold"/>
                <a:ea typeface="Garamond Bold"/>
                <a:cs typeface="Garamond Bold"/>
                <a:sym typeface="Garamond Bold"/>
              </a:rPr>
              <a:t>SMART INDIA </a:t>
            </a:r>
            <a:r>
              <a:rPr lang="en-US" sz="6000" b="1" dirty="0">
                <a:solidFill>
                  <a:srgbClr val="1F497D"/>
                </a:solidFill>
                <a:latin typeface="Times New Roman" panose="02020603050405020304" pitchFamily="18" charset="0"/>
                <a:ea typeface="Garamond Bold"/>
                <a:cs typeface="Times New Roman" panose="02020603050405020304" pitchFamily="18" charset="0"/>
                <a:sym typeface="Garamond Bold"/>
              </a:rPr>
              <a:t>HACKATHON</a:t>
            </a:r>
            <a:r>
              <a:rPr lang="en-US" sz="6000" b="1" dirty="0">
                <a:solidFill>
                  <a:srgbClr val="1F497D"/>
                </a:solidFill>
                <a:latin typeface="Garamond Bold"/>
                <a:ea typeface="Garamond Bold"/>
                <a:cs typeface="Garamond Bold"/>
                <a:sym typeface="Garamond Bold"/>
              </a:rPr>
              <a:t> 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600" y="2276475"/>
            <a:ext cx="8382000" cy="698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Problem Statement ID- </a:t>
            </a:r>
            <a:r>
              <a:rPr lang="en-US" sz="3000" b="1" dirty="0">
                <a:solidFill>
                  <a:srgbClr val="7A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SIH25067</a:t>
            </a:r>
          </a:p>
          <a:p>
            <a:pPr algn="l">
              <a:lnSpc>
                <a:spcPts val="4200"/>
              </a:lnSpc>
            </a:pPr>
            <a:endParaRPr lang="en-US" sz="3000" b="1" dirty="0">
              <a:solidFill>
                <a:srgbClr val="7A0000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Problem Statement Title- </a:t>
            </a:r>
            <a:r>
              <a:rPr lang="en-US" sz="3000" b="1" dirty="0">
                <a:solidFill>
                  <a:srgbClr val="7A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Proposal for Design and Development of application on Heavy Metal Pollution indices</a:t>
            </a:r>
          </a:p>
          <a:p>
            <a:pPr algn="just">
              <a:lnSpc>
                <a:spcPts val="4200"/>
              </a:lnSpc>
            </a:pPr>
            <a:endParaRPr lang="en-US" sz="3000" b="1" dirty="0">
              <a:solidFill>
                <a:srgbClr val="7A0000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Theme- </a:t>
            </a:r>
            <a:r>
              <a:rPr lang="en-US" sz="3000" b="1" dirty="0">
                <a:solidFill>
                  <a:srgbClr val="7A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Miscellaneous</a:t>
            </a:r>
          </a:p>
          <a:p>
            <a:pPr algn="just">
              <a:lnSpc>
                <a:spcPts val="4200"/>
              </a:lnSpc>
            </a:pPr>
            <a:endParaRPr lang="en-US" sz="3000" b="1" dirty="0">
              <a:solidFill>
                <a:srgbClr val="7A0000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Problem Statement Category- </a:t>
            </a:r>
            <a:r>
              <a:rPr lang="en-US" sz="3000" b="1" dirty="0">
                <a:solidFill>
                  <a:srgbClr val="7A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Software</a:t>
            </a:r>
          </a:p>
          <a:p>
            <a:pPr algn="just">
              <a:lnSpc>
                <a:spcPts val="4200"/>
              </a:lnSpc>
            </a:pPr>
            <a:endParaRPr lang="en-US" sz="3000" b="1" dirty="0">
              <a:solidFill>
                <a:srgbClr val="7A0000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Team ID- </a:t>
            </a:r>
          </a:p>
          <a:p>
            <a:pPr algn="just">
              <a:lnSpc>
                <a:spcPts val="4200"/>
              </a:lnSpc>
            </a:pPr>
            <a:endParaRPr lang="en-US" sz="3000" b="1" dirty="0">
              <a:solidFill>
                <a:srgbClr val="000000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Team Name- </a:t>
            </a:r>
            <a:r>
              <a:rPr lang="en-US" sz="3000" b="1" dirty="0">
                <a:solidFill>
                  <a:srgbClr val="7A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Code4Tomorrow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AF436-2921-D93C-D453-51A680FFD3BB}"/>
              </a:ext>
            </a:extLst>
          </p:cNvPr>
          <p:cNvSpPr txBox="1"/>
          <p:nvPr/>
        </p:nvSpPr>
        <p:spPr>
          <a:xfrm>
            <a:off x="6629400" y="1025857"/>
            <a:ext cx="9144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 PAGE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78672"/>
            <a:ext cx="12209145" cy="7879628"/>
            <a:chOff x="0" y="0"/>
            <a:chExt cx="3215577" cy="20752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15577" cy="2075293"/>
            </a:xfrm>
            <a:custGeom>
              <a:avLst/>
              <a:gdLst/>
              <a:ahLst/>
              <a:cxnLst/>
              <a:rect l="l" t="t" r="r" b="b"/>
              <a:pathLst>
                <a:path w="3215577" h="2075293">
                  <a:moveTo>
                    <a:pt x="6341" y="0"/>
                  </a:moveTo>
                  <a:lnTo>
                    <a:pt x="3209236" y="0"/>
                  </a:lnTo>
                  <a:cubicBezTo>
                    <a:pt x="3210918" y="0"/>
                    <a:pt x="3212531" y="668"/>
                    <a:pt x="3213720" y="1857"/>
                  </a:cubicBezTo>
                  <a:cubicBezTo>
                    <a:pt x="3214909" y="3046"/>
                    <a:pt x="3215577" y="4659"/>
                    <a:pt x="3215577" y="6341"/>
                  </a:cubicBezTo>
                  <a:lnTo>
                    <a:pt x="3215577" y="2068952"/>
                  </a:lnTo>
                  <a:cubicBezTo>
                    <a:pt x="3215577" y="2070633"/>
                    <a:pt x="3214909" y="2072246"/>
                    <a:pt x="3213720" y="2073436"/>
                  </a:cubicBezTo>
                  <a:cubicBezTo>
                    <a:pt x="3212531" y="2074625"/>
                    <a:pt x="3210918" y="2075293"/>
                    <a:pt x="3209236" y="2075293"/>
                  </a:cubicBezTo>
                  <a:lnTo>
                    <a:pt x="6341" y="2075293"/>
                  </a:lnTo>
                  <a:cubicBezTo>
                    <a:pt x="4659" y="2075293"/>
                    <a:pt x="3046" y="2074625"/>
                    <a:pt x="1857" y="2073436"/>
                  </a:cubicBezTo>
                  <a:cubicBezTo>
                    <a:pt x="668" y="2072246"/>
                    <a:pt x="0" y="2070633"/>
                    <a:pt x="0" y="2068952"/>
                  </a:cubicBezTo>
                  <a:lnTo>
                    <a:pt x="0" y="6341"/>
                  </a:lnTo>
                  <a:cubicBezTo>
                    <a:pt x="0" y="4659"/>
                    <a:pt x="668" y="3046"/>
                    <a:pt x="1857" y="1857"/>
                  </a:cubicBezTo>
                  <a:cubicBezTo>
                    <a:pt x="3046" y="668"/>
                    <a:pt x="4659" y="0"/>
                    <a:pt x="6341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215577" cy="2122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14070" y="1378672"/>
            <a:ext cx="3981370" cy="7879628"/>
            <a:chOff x="0" y="0"/>
            <a:chExt cx="1048591" cy="20752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8591" cy="2075293"/>
            </a:xfrm>
            <a:custGeom>
              <a:avLst/>
              <a:gdLst/>
              <a:ahLst/>
              <a:cxnLst/>
              <a:rect l="l" t="t" r="r" b="b"/>
              <a:pathLst>
                <a:path w="1048591" h="2075293">
                  <a:moveTo>
                    <a:pt x="19445" y="0"/>
                  </a:moveTo>
                  <a:lnTo>
                    <a:pt x="1029146" y="0"/>
                  </a:lnTo>
                  <a:cubicBezTo>
                    <a:pt x="1039885" y="0"/>
                    <a:pt x="1048591" y="8706"/>
                    <a:pt x="1048591" y="19445"/>
                  </a:cubicBezTo>
                  <a:lnTo>
                    <a:pt x="1048591" y="2055848"/>
                  </a:lnTo>
                  <a:cubicBezTo>
                    <a:pt x="1048591" y="2061005"/>
                    <a:pt x="1046542" y="2065951"/>
                    <a:pt x="1042896" y="2069598"/>
                  </a:cubicBezTo>
                  <a:cubicBezTo>
                    <a:pt x="1039249" y="2073244"/>
                    <a:pt x="1034303" y="2075293"/>
                    <a:pt x="1029146" y="2075293"/>
                  </a:cubicBezTo>
                  <a:lnTo>
                    <a:pt x="19445" y="2075293"/>
                  </a:lnTo>
                  <a:cubicBezTo>
                    <a:pt x="8706" y="2075293"/>
                    <a:pt x="0" y="2066587"/>
                    <a:pt x="0" y="2055848"/>
                  </a:cubicBezTo>
                  <a:lnTo>
                    <a:pt x="0" y="19445"/>
                  </a:lnTo>
                  <a:cubicBezTo>
                    <a:pt x="0" y="8706"/>
                    <a:pt x="8706" y="0"/>
                    <a:pt x="19445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48591" cy="2122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737509" y="2578021"/>
            <a:ext cx="1329575" cy="1329575"/>
          </a:xfrm>
          <a:custGeom>
            <a:avLst/>
            <a:gdLst/>
            <a:ahLst/>
            <a:cxnLst/>
            <a:rect l="l" t="t" r="r" b="b"/>
            <a:pathLst>
              <a:path w="1329575" h="1329575">
                <a:moveTo>
                  <a:pt x="0" y="0"/>
                </a:moveTo>
                <a:lnTo>
                  <a:pt x="1329576" y="0"/>
                </a:lnTo>
                <a:lnTo>
                  <a:pt x="1329576" y="1329575"/>
                </a:lnTo>
                <a:lnTo>
                  <a:pt x="0" y="1329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881236" y="4811014"/>
            <a:ext cx="1310139" cy="1016996"/>
          </a:xfrm>
          <a:custGeom>
            <a:avLst/>
            <a:gdLst/>
            <a:ahLst/>
            <a:cxnLst/>
            <a:rect l="l" t="t" r="r" b="b"/>
            <a:pathLst>
              <a:path w="1310139" h="1016996">
                <a:moveTo>
                  <a:pt x="0" y="0"/>
                </a:moveTo>
                <a:lnTo>
                  <a:pt x="1310140" y="0"/>
                </a:lnTo>
                <a:lnTo>
                  <a:pt x="1310140" y="1016995"/>
                </a:lnTo>
                <a:lnTo>
                  <a:pt x="0" y="1016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881236" y="6955371"/>
            <a:ext cx="1352548" cy="1159810"/>
          </a:xfrm>
          <a:custGeom>
            <a:avLst/>
            <a:gdLst/>
            <a:ahLst/>
            <a:cxnLst/>
            <a:rect l="l" t="t" r="r" b="b"/>
            <a:pathLst>
              <a:path w="1352548" h="1159810">
                <a:moveTo>
                  <a:pt x="0" y="0"/>
                </a:moveTo>
                <a:lnTo>
                  <a:pt x="1352548" y="0"/>
                </a:lnTo>
                <a:lnTo>
                  <a:pt x="1352548" y="1159810"/>
                </a:lnTo>
                <a:lnTo>
                  <a:pt x="0" y="1159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504755" y="82207"/>
            <a:ext cx="2534662" cy="1296465"/>
          </a:xfrm>
          <a:custGeom>
            <a:avLst/>
            <a:gdLst/>
            <a:ahLst/>
            <a:cxnLst/>
            <a:rect l="l" t="t" r="r" b="b"/>
            <a:pathLst>
              <a:path w="2534662" h="1296465">
                <a:moveTo>
                  <a:pt x="0" y="0"/>
                </a:moveTo>
                <a:lnTo>
                  <a:pt x="2534662" y="0"/>
                </a:lnTo>
                <a:lnTo>
                  <a:pt x="2534662" y="1296465"/>
                </a:lnTo>
                <a:lnTo>
                  <a:pt x="0" y="12964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4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9820275"/>
            <a:ext cx="18288000" cy="800100"/>
          </a:xfrm>
          <a:custGeom>
            <a:avLst/>
            <a:gdLst/>
            <a:ahLst/>
            <a:cxnLst/>
            <a:rect l="l" t="t" r="r" b="b"/>
            <a:pathLst>
              <a:path w="18288000" h="800100">
                <a:moveTo>
                  <a:pt x="0" y="0"/>
                </a:moveTo>
                <a:lnTo>
                  <a:pt x="18288000" y="0"/>
                </a:lnTo>
                <a:lnTo>
                  <a:pt x="182880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8409" y="82207"/>
            <a:ext cx="2077286" cy="1253925"/>
          </a:xfrm>
          <a:custGeom>
            <a:avLst/>
            <a:gdLst/>
            <a:ahLst/>
            <a:cxnLst/>
            <a:rect l="l" t="t" r="r" b="b"/>
            <a:pathLst>
              <a:path w="2077286" h="1253925">
                <a:moveTo>
                  <a:pt x="0" y="0"/>
                </a:moveTo>
                <a:lnTo>
                  <a:pt x="2077286" y="0"/>
                </a:lnTo>
                <a:lnTo>
                  <a:pt x="2077286" y="1253926"/>
                </a:lnTo>
                <a:lnTo>
                  <a:pt x="0" y="12539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228363" y="1486553"/>
            <a:ext cx="11852042" cy="7629752"/>
          </a:xfrm>
          <a:custGeom>
            <a:avLst/>
            <a:gdLst/>
            <a:ahLst/>
            <a:cxnLst/>
            <a:rect l="l" t="t" r="r" b="b"/>
            <a:pathLst>
              <a:path w="11852042" h="7629752">
                <a:moveTo>
                  <a:pt x="0" y="0"/>
                </a:moveTo>
                <a:lnTo>
                  <a:pt x="11852042" y="0"/>
                </a:lnTo>
                <a:lnTo>
                  <a:pt x="11852042" y="7629752"/>
                </a:lnTo>
                <a:lnTo>
                  <a:pt x="0" y="7629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911201" y="1776183"/>
            <a:ext cx="3187107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u="sng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USP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43309" y="2501821"/>
            <a:ext cx="2043220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Integrated real - time geo- spatial mapping and analytics.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067085" y="4215709"/>
            <a:ext cx="2268415" cy="217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User support and guide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Real time query resolution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Feedback and Response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43309" y="6579480"/>
            <a:ext cx="2052745" cy="253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Using many possible scenarios to better analyse and understand health issues caused by heavy metal.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58001" y="166370"/>
            <a:ext cx="4537888" cy="862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1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IDEA DETAILS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2400" y="10008678"/>
            <a:ext cx="18288000" cy="705362"/>
          </a:xfrm>
          <a:custGeom>
            <a:avLst/>
            <a:gdLst/>
            <a:ahLst/>
            <a:cxnLst/>
            <a:rect l="l" t="t" r="r" b="b"/>
            <a:pathLst>
              <a:path w="18288000" h="705362">
                <a:moveTo>
                  <a:pt x="0" y="0"/>
                </a:moveTo>
                <a:lnTo>
                  <a:pt x="18288000" y="0"/>
                </a:lnTo>
                <a:lnTo>
                  <a:pt x="18288000" y="705363"/>
                </a:lnTo>
                <a:lnTo>
                  <a:pt x="0" y="7053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3431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91031" y="445857"/>
            <a:ext cx="2074664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Code4Tomorrow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462788" y="9798176"/>
            <a:ext cx="3362424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@SIH Idea submission- Template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26197" y="4601682"/>
            <a:ext cx="4486989" cy="3052516"/>
            <a:chOff x="0" y="0"/>
            <a:chExt cx="1181758" cy="803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1758" cy="803955"/>
            </a:xfrm>
            <a:custGeom>
              <a:avLst/>
              <a:gdLst/>
              <a:ahLst/>
              <a:cxnLst/>
              <a:rect l="l" t="t" r="r" b="b"/>
              <a:pathLst>
                <a:path w="1181758" h="803955">
                  <a:moveTo>
                    <a:pt x="0" y="0"/>
                  </a:moveTo>
                  <a:lnTo>
                    <a:pt x="1181758" y="0"/>
                  </a:lnTo>
                  <a:lnTo>
                    <a:pt x="1181758" y="803955"/>
                  </a:lnTo>
                  <a:lnTo>
                    <a:pt x="0" y="80395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81758" cy="851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4703" y="1028700"/>
            <a:ext cx="12374214" cy="8684703"/>
            <a:chOff x="0" y="0"/>
            <a:chExt cx="3259052" cy="22873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59052" cy="2287329"/>
            </a:xfrm>
            <a:custGeom>
              <a:avLst/>
              <a:gdLst/>
              <a:ahLst/>
              <a:cxnLst/>
              <a:rect l="l" t="t" r="r" b="b"/>
              <a:pathLst>
                <a:path w="3259052" h="2287329">
                  <a:moveTo>
                    <a:pt x="6256" y="0"/>
                  </a:moveTo>
                  <a:lnTo>
                    <a:pt x="3252796" y="0"/>
                  </a:lnTo>
                  <a:cubicBezTo>
                    <a:pt x="3256251" y="0"/>
                    <a:pt x="3259052" y="2801"/>
                    <a:pt x="3259052" y="6256"/>
                  </a:cubicBezTo>
                  <a:lnTo>
                    <a:pt x="3259052" y="2281073"/>
                  </a:lnTo>
                  <a:cubicBezTo>
                    <a:pt x="3259052" y="2284528"/>
                    <a:pt x="3256251" y="2287329"/>
                    <a:pt x="3252796" y="2287329"/>
                  </a:cubicBezTo>
                  <a:lnTo>
                    <a:pt x="6256" y="2287329"/>
                  </a:lnTo>
                  <a:cubicBezTo>
                    <a:pt x="2801" y="2287329"/>
                    <a:pt x="0" y="2284528"/>
                    <a:pt x="0" y="2281073"/>
                  </a:cubicBezTo>
                  <a:lnTo>
                    <a:pt x="0" y="6256"/>
                  </a:lnTo>
                  <a:cubicBezTo>
                    <a:pt x="0" y="2801"/>
                    <a:pt x="2801" y="0"/>
                    <a:pt x="6256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259052" cy="2334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16749" y="3729549"/>
            <a:ext cx="2922009" cy="973409"/>
            <a:chOff x="0" y="0"/>
            <a:chExt cx="769583" cy="2563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9582" cy="256371"/>
            </a:xfrm>
            <a:custGeom>
              <a:avLst/>
              <a:gdLst/>
              <a:ahLst/>
              <a:cxnLst/>
              <a:rect l="l" t="t" r="r" b="b"/>
              <a:pathLst>
                <a:path w="769582" h="256371">
                  <a:moveTo>
                    <a:pt x="0" y="0"/>
                  </a:moveTo>
                  <a:lnTo>
                    <a:pt x="769582" y="0"/>
                  </a:lnTo>
                  <a:lnTo>
                    <a:pt x="769582" y="256371"/>
                  </a:lnTo>
                  <a:lnTo>
                    <a:pt x="0" y="256371"/>
                  </a:lnTo>
                  <a:close/>
                </a:path>
              </a:pathLst>
            </a:custGeom>
            <a:solidFill>
              <a:srgbClr val="DFF0F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769583" cy="303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326197" y="8194852"/>
            <a:ext cx="4326818" cy="1271678"/>
            <a:chOff x="0" y="0"/>
            <a:chExt cx="1139573" cy="3349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9573" cy="334928"/>
            </a:xfrm>
            <a:custGeom>
              <a:avLst/>
              <a:gdLst/>
              <a:ahLst/>
              <a:cxnLst/>
              <a:rect l="l" t="t" r="r" b="b"/>
              <a:pathLst>
                <a:path w="1139573" h="334928">
                  <a:moveTo>
                    <a:pt x="21471" y="0"/>
                  </a:moveTo>
                  <a:lnTo>
                    <a:pt x="1118102" y="0"/>
                  </a:lnTo>
                  <a:cubicBezTo>
                    <a:pt x="1129960" y="0"/>
                    <a:pt x="1139573" y="9613"/>
                    <a:pt x="1139573" y="21471"/>
                  </a:cubicBezTo>
                  <a:lnTo>
                    <a:pt x="1139573" y="313456"/>
                  </a:lnTo>
                  <a:cubicBezTo>
                    <a:pt x="1139573" y="325314"/>
                    <a:pt x="1129960" y="334928"/>
                    <a:pt x="1118102" y="334928"/>
                  </a:cubicBezTo>
                  <a:lnTo>
                    <a:pt x="21471" y="334928"/>
                  </a:lnTo>
                  <a:cubicBezTo>
                    <a:pt x="15777" y="334928"/>
                    <a:pt x="10316" y="332665"/>
                    <a:pt x="6289" y="328639"/>
                  </a:cubicBezTo>
                  <a:cubicBezTo>
                    <a:pt x="2262" y="324612"/>
                    <a:pt x="0" y="319151"/>
                    <a:pt x="0" y="313456"/>
                  </a:cubicBezTo>
                  <a:lnTo>
                    <a:pt x="0" y="21471"/>
                  </a:lnTo>
                  <a:cubicBezTo>
                    <a:pt x="0" y="15777"/>
                    <a:pt x="2262" y="10316"/>
                    <a:pt x="6289" y="6289"/>
                  </a:cubicBezTo>
                  <a:cubicBezTo>
                    <a:pt x="10316" y="2262"/>
                    <a:pt x="15777" y="0"/>
                    <a:pt x="21471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39573" cy="382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26566" y="2038345"/>
            <a:ext cx="5151998" cy="7675058"/>
            <a:chOff x="0" y="0"/>
            <a:chExt cx="1356905" cy="20214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56905" cy="2021414"/>
            </a:xfrm>
            <a:custGeom>
              <a:avLst/>
              <a:gdLst/>
              <a:ahLst/>
              <a:cxnLst/>
              <a:rect l="l" t="t" r="r" b="b"/>
              <a:pathLst>
                <a:path w="1356905" h="2021414">
                  <a:moveTo>
                    <a:pt x="15027" y="0"/>
                  </a:moveTo>
                  <a:lnTo>
                    <a:pt x="1341878" y="0"/>
                  </a:lnTo>
                  <a:cubicBezTo>
                    <a:pt x="1345863" y="0"/>
                    <a:pt x="1349685" y="1583"/>
                    <a:pt x="1352503" y="4401"/>
                  </a:cubicBezTo>
                  <a:cubicBezTo>
                    <a:pt x="1355322" y="7219"/>
                    <a:pt x="1356905" y="11042"/>
                    <a:pt x="1356905" y="15027"/>
                  </a:cubicBezTo>
                  <a:lnTo>
                    <a:pt x="1356905" y="2006387"/>
                  </a:lnTo>
                  <a:cubicBezTo>
                    <a:pt x="1356905" y="2010373"/>
                    <a:pt x="1355322" y="2014195"/>
                    <a:pt x="1352503" y="2017013"/>
                  </a:cubicBezTo>
                  <a:cubicBezTo>
                    <a:pt x="1349685" y="2019831"/>
                    <a:pt x="1345863" y="2021414"/>
                    <a:pt x="1341878" y="2021414"/>
                  </a:cubicBezTo>
                  <a:lnTo>
                    <a:pt x="15027" y="2021414"/>
                  </a:lnTo>
                  <a:cubicBezTo>
                    <a:pt x="6728" y="2021414"/>
                    <a:pt x="0" y="2014687"/>
                    <a:pt x="0" y="2006387"/>
                  </a:cubicBezTo>
                  <a:lnTo>
                    <a:pt x="0" y="15027"/>
                  </a:lnTo>
                  <a:cubicBezTo>
                    <a:pt x="0" y="6728"/>
                    <a:pt x="6728" y="0"/>
                    <a:pt x="15027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56905" cy="20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031474" y="2199662"/>
            <a:ext cx="2861450" cy="1529887"/>
            <a:chOff x="0" y="0"/>
            <a:chExt cx="753633" cy="4029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53633" cy="402933"/>
            </a:xfrm>
            <a:custGeom>
              <a:avLst/>
              <a:gdLst/>
              <a:ahLst/>
              <a:cxnLst/>
              <a:rect l="l" t="t" r="r" b="b"/>
              <a:pathLst>
                <a:path w="753633" h="402933">
                  <a:moveTo>
                    <a:pt x="27056" y="0"/>
                  </a:moveTo>
                  <a:lnTo>
                    <a:pt x="726577" y="0"/>
                  </a:lnTo>
                  <a:cubicBezTo>
                    <a:pt x="741520" y="0"/>
                    <a:pt x="753633" y="12113"/>
                    <a:pt x="753633" y="27056"/>
                  </a:cubicBezTo>
                  <a:lnTo>
                    <a:pt x="753633" y="375877"/>
                  </a:lnTo>
                  <a:cubicBezTo>
                    <a:pt x="753633" y="390820"/>
                    <a:pt x="741520" y="402933"/>
                    <a:pt x="726577" y="402933"/>
                  </a:cubicBezTo>
                  <a:lnTo>
                    <a:pt x="27056" y="402933"/>
                  </a:lnTo>
                  <a:cubicBezTo>
                    <a:pt x="12113" y="402933"/>
                    <a:pt x="0" y="390820"/>
                    <a:pt x="0" y="375877"/>
                  </a:cubicBezTo>
                  <a:lnTo>
                    <a:pt x="0" y="27056"/>
                  </a:lnTo>
                  <a:cubicBezTo>
                    <a:pt x="0" y="12113"/>
                    <a:pt x="12113" y="0"/>
                    <a:pt x="2705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753633" cy="450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389467" y="2867224"/>
            <a:ext cx="716986" cy="716986"/>
          </a:xfrm>
          <a:custGeom>
            <a:avLst/>
            <a:gdLst/>
            <a:ahLst/>
            <a:cxnLst/>
            <a:rect l="l" t="t" r="r" b="b"/>
            <a:pathLst>
              <a:path w="716986" h="716986">
                <a:moveTo>
                  <a:pt x="0" y="0"/>
                </a:moveTo>
                <a:lnTo>
                  <a:pt x="716986" y="0"/>
                </a:lnTo>
                <a:lnTo>
                  <a:pt x="716986" y="716987"/>
                </a:lnTo>
                <a:lnTo>
                  <a:pt x="0" y="71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570206" y="2858746"/>
            <a:ext cx="866226" cy="725464"/>
          </a:xfrm>
          <a:custGeom>
            <a:avLst/>
            <a:gdLst/>
            <a:ahLst/>
            <a:cxnLst/>
            <a:rect l="l" t="t" r="r" b="b"/>
            <a:pathLst>
              <a:path w="866226" h="725464">
                <a:moveTo>
                  <a:pt x="0" y="0"/>
                </a:moveTo>
                <a:lnTo>
                  <a:pt x="866226" y="0"/>
                </a:lnTo>
                <a:lnTo>
                  <a:pt x="866226" y="725465"/>
                </a:lnTo>
                <a:lnTo>
                  <a:pt x="0" y="725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3190153" y="3898087"/>
            <a:ext cx="4653285" cy="1592933"/>
            <a:chOff x="0" y="0"/>
            <a:chExt cx="1225557" cy="4195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25556" cy="419538"/>
            </a:xfrm>
            <a:custGeom>
              <a:avLst/>
              <a:gdLst/>
              <a:ahLst/>
              <a:cxnLst/>
              <a:rect l="l" t="t" r="r" b="b"/>
              <a:pathLst>
                <a:path w="1225556" h="419538">
                  <a:moveTo>
                    <a:pt x="16638" y="0"/>
                  </a:moveTo>
                  <a:lnTo>
                    <a:pt x="1208919" y="0"/>
                  </a:lnTo>
                  <a:cubicBezTo>
                    <a:pt x="1218108" y="0"/>
                    <a:pt x="1225556" y="7449"/>
                    <a:pt x="1225556" y="16638"/>
                  </a:cubicBezTo>
                  <a:lnTo>
                    <a:pt x="1225556" y="402900"/>
                  </a:lnTo>
                  <a:cubicBezTo>
                    <a:pt x="1225556" y="412089"/>
                    <a:pt x="1218108" y="419538"/>
                    <a:pt x="1208919" y="419538"/>
                  </a:cubicBezTo>
                  <a:lnTo>
                    <a:pt x="16638" y="419538"/>
                  </a:lnTo>
                  <a:cubicBezTo>
                    <a:pt x="12225" y="419538"/>
                    <a:pt x="7993" y="417785"/>
                    <a:pt x="4873" y="414665"/>
                  </a:cubicBezTo>
                  <a:cubicBezTo>
                    <a:pt x="1753" y="411545"/>
                    <a:pt x="0" y="407313"/>
                    <a:pt x="0" y="402900"/>
                  </a:cubicBezTo>
                  <a:lnTo>
                    <a:pt x="0" y="16638"/>
                  </a:lnTo>
                  <a:cubicBezTo>
                    <a:pt x="0" y="7449"/>
                    <a:pt x="7449" y="0"/>
                    <a:pt x="1663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225557" cy="46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6123624" y="4601682"/>
            <a:ext cx="675950" cy="675950"/>
          </a:xfrm>
          <a:custGeom>
            <a:avLst/>
            <a:gdLst/>
            <a:ahLst/>
            <a:cxnLst/>
            <a:rect l="l" t="t" r="r" b="b"/>
            <a:pathLst>
              <a:path w="675950" h="675950">
                <a:moveTo>
                  <a:pt x="0" y="0"/>
                </a:moveTo>
                <a:lnTo>
                  <a:pt x="675949" y="0"/>
                </a:lnTo>
                <a:lnTo>
                  <a:pt x="675949" y="675950"/>
                </a:lnTo>
                <a:lnTo>
                  <a:pt x="0" y="675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205356" y="4635118"/>
            <a:ext cx="594417" cy="594417"/>
          </a:xfrm>
          <a:custGeom>
            <a:avLst/>
            <a:gdLst/>
            <a:ahLst/>
            <a:cxnLst/>
            <a:rect l="l" t="t" r="r" b="b"/>
            <a:pathLst>
              <a:path w="594417" h="594417">
                <a:moveTo>
                  <a:pt x="0" y="0"/>
                </a:moveTo>
                <a:lnTo>
                  <a:pt x="594418" y="0"/>
                </a:lnTo>
                <a:lnTo>
                  <a:pt x="594418" y="594417"/>
                </a:lnTo>
                <a:lnTo>
                  <a:pt x="0" y="5944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393291" y="4601682"/>
            <a:ext cx="669198" cy="669198"/>
          </a:xfrm>
          <a:custGeom>
            <a:avLst/>
            <a:gdLst/>
            <a:ahLst/>
            <a:cxnLst/>
            <a:rect l="l" t="t" r="r" b="b"/>
            <a:pathLst>
              <a:path w="669198" h="669198">
                <a:moveTo>
                  <a:pt x="0" y="0"/>
                </a:moveTo>
                <a:lnTo>
                  <a:pt x="669199" y="0"/>
                </a:lnTo>
                <a:lnTo>
                  <a:pt x="669199" y="669199"/>
                </a:lnTo>
                <a:lnTo>
                  <a:pt x="0" y="6691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7026913" y="4684852"/>
            <a:ext cx="626102" cy="626102"/>
          </a:xfrm>
          <a:custGeom>
            <a:avLst/>
            <a:gdLst/>
            <a:ahLst/>
            <a:cxnLst/>
            <a:rect l="l" t="t" r="r" b="b"/>
            <a:pathLst>
              <a:path w="626102" h="626102">
                <a:moveTo>
                  <a:pt x="0" y="0"/>
                </a:moveTo>
                <a:lnTo>
                  <a:pt x="626102" y="0"/>
                </a:lnTo>
                <a:lnTo>
                  <a:pt x="626102" y="626102"/>
                </a:lnTo>
                <a:lnTo>
                  <a:pt x="0" y="6261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13279659" y="5681721"/>
            <a:ext cx="4419895" cy="2000924"/>
            <a:chOff x="0" y="0"/>
            <a:chExt cx="1164088" cy="52699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64088" cy="526992"/>
            </a:xfrm>
            <a:custGeom>
              <a:avLst/>
              <a:gdLst/>
              <a:ahLst/>
              <a:cxnLst/>
              <a:rect l="l" t="t" r="r" b="b"/>
              <a:pathLst>
                <a:path w="1164088" h="526992">
                  <a:moveTo>
                    <a:pt x="17516" y="0"/>
                  </a:moveTo>
                  <a:lnTo>
                    <a:pt x="1146572" y="0"/>
                  </a:lnTo>
                  <a:cubicBezTo>
                    <a:pt x="1151217" y="0"/>
                    <a:pt x="1155672" y="1845"/>
                    <a:pt x="1158957" y="5130"/>
                  </a:cubicBezTo>
                  <a:cubicBezTo>
                    <a:pt x="1162242" y="8415"/>
                    <a:pt x="1164088" y="12871"/>
                    <a:pt x="1164088" y="17516"/>
                  </a:cubicBezTo>
                  <a:lnTo>
                    <a:pt x="1164088" y="509476"/>
                  </a:lnTo>
                  <a:cubicBezTo>
                    <a:pt x="1164088" y="519150"/>
                    <a:pt x="1156245" y="526992"/>
                    <a:pt x="1146572" y="526992"/>
                  </a:cubicBezTo>
                  <a:lnTo>
                    <a:pt x="17516" y="526992"/>
                  </a:lnTo>
                  <a:cubicBezTo>
                    <a:pt x="7842" y="526992"/>
                    <a:pt x="0" y="519150"/>
                    <a:pt x="0" y="509476"/>
                  </a:cubicBezTo>
                  <a:lnTo>
                    <a:pt x="0" y="17516"/>
                  </a:lnTo>
                  <a:cubicBezTo>
                    <a:pt x="0" y="7842"/>
                    <a:pt x="7842" y="0"/>
                    <a:pt x="175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164088" cy="57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6608683" y="6208179"/>
            <a:ext cx="650617" cy="650617"/>
          </a:xfrm>
          <a:custGeom>
            <a:avLst/>
            <a:gdLst/>
            <a:ahLst/>
            <a:cxnLst/>
            <a:rect l="l" t="t" r="r" b="b"/>
            <a:pathLst>
              <a:path w="650617" h="650617">
                <a:moveTo>
                  <a:pt x="0" y="0"/>
                </a:moveTo>
                <a:lnTo>
                  <a:pt x="650617" y="0"/>
                </a:lnTo>
                <a:lnTo>
                  <a:pt x="650617" y="650617"/>
                </a:lnTo>
                <a:lnTo>
                  <a:pt x="0" y="6506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4598649" y="6238751"/>
            <a:ext cx="620045" cy="620045"/>
          </a:xfrm>
          <a:custGeom>
            <a:avLst/>
            <a:gdLst/>
            <a:ahLst/>
            <a:cxnLst/>
            <a:rect l="l" t="t" r="r" b="b"/>
            <a:pathLst>
              <a:path w="620045" h="620045">
                <a:moveTo>
                  <a:pt x="0" y="0"/>
                </a:moveTo>
                <a:lnTo>
                  <a:pt x="620045" y="0"/>
                </a:lnTo>
                <a:lnTo>
                  <a:pt x="620045" y="620045"/>
                </a:lnTo>
                <a:lnTo>
                  <a:pt x="0" y="6200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4976930" y="5624853"/>
            <a:ext cx="1491881" cy="1118271"/>
            <a:chOff x="0" y="0"/>
            <a:chExt cx="392924" cy="29452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92924" cy="294524"/>
            </a:xfrm>
            <a:custGeom>
              <a:avLst/>
              <a:gdLst/>
              <a:ahLst/>
              <a:cxnLst/>
              <a:rect l="l" t="t" r="r" b="b"/>
              <a:pathLst>
                <a:path w="392924" h="294524">
                  <a:moveTo>
                    <a:pt x="0" y="0"/>
                  </a:moveTo>
                  <a:lnTo>
                    <a:pt x="392924" y="0"/>
                  </a:lnTo>
                  <a:lnTo>
                    <a:pt x="392924" y="294524"/>
                  </a:lnTo>
                  <a:lnTo>
                    <a:pt x="0" y="2945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392924" cy="342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15106453" y="48001"/>
            <a:ext cx="2754109" cy="1408711"/>
          </a:xfrm>
          <a:custGeom>
            <a:avLst/>
            <a:gdLst/>
            <a:ahLst/>
            <a:cxnLst/>
            <a:rect l="l" t="t" r="r" b="b"/>
            <a:pathLst>
              <a:path w="2754109" h="1408711">
                <a:moveTo>
                  <a:pt x="0" y="0"/>
                </a:moveTo>
                <a:lnTo>
                  <a:pt x="2754109" y="0"/>
                </a:lnTo>
                <a:lnTo>
                  <a:pt x="2754109" y="1408711"/>
                </a:lnTo>
                <a:lnTo>
                  <a:pt x="0" y="14087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44"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4516749" y="1385933"/>
            <a:ext cx="2976706" cy="863214"/>
            <a:chOff x="0" y="0"/>
            <a:chExt cx="783988" cy="22734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783988" cy="227348"/>
            </a:xfrm>
            <a:custGeom>
              <a:avLst/>
              <a:gdLst/>
              <a:ahLst/>
              <a:cxnLst/>
              <a:rect l="l" t="t" r="r" b="b"/>
              <a:pathLst>
                <a:path w="783988" h="227348">
                  <a:moveTo>
                    <a:pt x="0" y="0"/>
                  </a:moveTo>
                  <a:lnTo>
                    <a:pt x="783988" y="0"/>
                  </a:lnTo>
                  <a:lnTo>
                    <a:pt x="783988" y="227348"/>
                  </a:lnTo>
                  <a:lnTo>
                    <a:pt x="0" y="227348"/>
                  </a:lnTo>
                  <a:close/>
                </a:path>
              </a:pathLst>
            </a:custGeom>
            <a:solidFill>
              <a:srgbClr val="DFF0F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783988" cy="274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49850" y="1407182"/>
            <a:ext cx="12555189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User opens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Application (URL)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4585092" y="2600263"/>
            <a:ext cx="2853665" cy="842952"/>
            <a:chOff x="0" y="0"/>
            <a:chExt cx="751582" cy="22201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751583" cy="222012"/>
            </a:xfrm>
            <a:custGeom>
              <a:avLst/>
              <a:gdLst/>
              <a:ahLst/>
              <a:cxnLst/>
              <a:rect l="l" t="t" r="r" b="b"/>
              <a:pathLst>
                <a:path w="751583" h="222012">
                  <a:moveTo>
                    <a:pt x="0" y="0"/>
                  </a:moveTo>
                  <a:lnTo>
                    <a:pt x="751583" y="0"/>
                  </a:lnTo>
                  <a:lnTo>
                    <a:pt x="751583" y="222012"/>
                  </a:lnTo>
                  <a:lnTo>
                    <a:pt x="0" y="222012"/>
                  </a:lnTo>
                  <a:close/>
                </a:path>
              </a:pathLst>
            </a:custGeom>
            <a:solidFill>
              <a:srgbClr val="DFF0F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751582" cy="269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95153" y="2639671"/>
            <a:ext cx="12555189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Authentication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(Log In/ Sign Up)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5153" y="3875877"/>
            <a:ext cx="12555189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Dashboard Pgae +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Chatbot Integration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4516749" y="5003704"/>
            <a:ext cx="2922009" cy="1398571"/>
            <a:chOff x="0" y="0"/>
            <a:chExt cx="769583" cy="36834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769582" cy="368348"/>
            </a:xfrm>
            <a:custGeom>
              <a:avLst/>
              <a:gdLst/>
              <a:ahLst/>
              <a:cxnLst/>
              <a:rect l="l" t="t" r="r" b="b"/>
              <a:pathLst>
                <a:path w="769582" h="368348">
                  <a:moveTo>
                    <a:pt x="0" y="0"/>
                  </a:moveTo>
                  <a:lnTo>
                    <a:pt x="769582" y="0"/>
                  </a:lnTo>
                  <a:lnTo>
                    <a:pt x="769582" y="368348"/>
                  </a:lnTo>
                  <a:lnTo>
                    <a:pt x="0" y="368348"/>
                  </a:lnTo>
                  <a:close/>
                </a:path>
              </a:pathLst>
            </a:custGeom>
            <a:solidFill>
              <a:srgbClr val="DFF0F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769583" cy="415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4516749" y="6688025"/>
            <a:ext cx="2976706" cy="1406650"/>
            <a:chOff x="0" y="0"/>
            <a:chExt cx="783988" cy="370476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783988" cy="370476"/>
            </a:xfrm>
            <a:custGeom>
              <a:avLst/>
              <a:gdLst/>
              <a:ahLst/>
              <a:cxnLst/>
              <a:rect l="l" t="t" r="r" b="b"/>
              <a:pathLst>
                <a:path w="783988" h="370476">
                  <a:moveTo>
                    <a:pt x="0" y="0"/>
                  </a:moveTo>
                  <a:lnTo>
                    <a:pt x="783988" y="0"/>
                  </a:lnTo>
                  <a:lnTo>
                    <a:pt x="783988" y="370476"/>
                  </a:lnTo>
                  <a:lnTo>
                    <a:pt x="0" y="370476"/>
                  </a:lnTo>
                  <a:close/>
                </a:path>
              </a:pathLst>
            </a:custGeom>
            <a:solidFill>
              <a:srgbClr val="DFF0F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783988" cy="418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7783218" y="3443215"/>
            <a:ext cx="1979864" cy="937432"/>
            <a:chOff x="0" y="0"/>
            <a:chExt cx="521446" cy="246896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21446" cy="246896"/>
            </a:xfrm>
            <a:custGeom>
              <a:avLst/>
              <a:gdLst/>
              <a:ahLst/>
              <a:cxnLst/>
              <a:rect l="l" t="t" r="r" b="b"/>
              <a:pathLst>
                <a:path w="521446" h="246896">
                  <a:moveTo>
                    <a:pt x="0" y="0"/>
                  </a:moveTo>
                  <a:lnTo>
                    <a:pt x="521446" y="0"/>
                  </a:lnTo>
                  <a:lnTo>
                    <a:pt x="521446" y="246896"/>
                  </a:lnTo>
                  <a:lnTo>
                    <a:pt x="0" y="246896"/>
                  </a:lnTo>
                  <a:close/>
                </a:path>
              </a:pathLst>
            </a:custGeom>
            <a:solidFill>
              <a:srgbClr val="DFF0F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47625"/>
              <a:ext cx="521446" cy="294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8537812" y="3557123"/>
            <a:ext cx="1116649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Chatbot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Module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636354" y="5003704"/>
            <a:ext cx="3078936" cy="1398571"/>
            <a:chOff x="0" y="0"/>
            <a:chExt cx="810913" cy="36834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0913" cy="368348"/>
            </a:xfrm>
            <a:custGeom>
              <a:avLst/>
              <a:gdLst/>
              <a:ahLst/>
              <a:cxnLst/>
              <a:rect l="l" t="t" r="r" b="b"/>
              <a:pathLst>
                <a:path w="810913" h="368348">
                  <a:moveTo>
                    <a:pt x="0" y="0"/>
                  </a:moveTo>
                  <a:lnTo>
                    <a:pt x="810913" y="0"/>
                  </a:lnTo>
                  <a:lnTo>
                    <a:pt x="810913" y="368348"/>
                  </a:lnTo>
                  <a:lnTo>
                    <a:pt x="0" y="368348"/>
                  </a:lnTo>
                  <a:close/>
                </a:path>
              </a:pathLst>
            </a:custGeom>
            <a:solidFill>
              <a:srgbClr val="DFF0F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810913" cy="415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664653" y="6630875"/>
            <a:ext cx="3050637" cy="1157462"/>
            <a:chOff x="0" y="0"/>
            <a:chExt cx="803460" cy="304846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03460" cy="304846"/>
            </a:xfrm>
            <a:custGeom>
              <a:avLst/>
              <a:gdLst/>
              <a:ahLst/>
              <a:cxnLst/>
              <a:rect l="l" t="t" r="r" b="b"/>
              <a:pathLst>
                <a:path w="803460" h="304846">
                  <a:moveTo>
                    <a:pt x="0" y="0"/>
                  </a:moveTo>
                  <a:lnTo>
                    <a:pt x="803460" y="0"/>
                  </a:lnTo>
                  <a:lnTo>
                    <a:pt x="803460" y="304846"/>
                  </a:lnTo>
                  <a:lnTo>
                    <a:pt x="0" y="304846"/>
                  </a:lnTo>
                  <a:close/>
                </a:path>
              </a:pathLst>
            </a:custGeom>
            <a:solidFill>
              <a:srgbClr val="DFF0F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0" y="-47625"/>
              <a:ext cx="803460" cy="352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701762" y="8214809"/>
            <a:ext cx="3013528" cy="1307106"/>
            <a:chOff x="0" y="0"/>
            <a:chExt cx="793686" cy="34425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793686" cy="344258"/>
            </a:xfrm>
            <a:custGeom>
              <a:avLst/>
              <a:gdLst/>
              <a:ahLst/>
              <a:cxnLst/>
              <a:rect l="l" t="t" r="r" b="b"/>
              <a:pathLst>
                <a:path w="793686" h="344258">
                  <a:moveTo>
                    <a:pt x="0" y="0"/>
                  </a:moveTo>
                  <a:lnTo>
                    <a:pt x="793686" y="0"/>
                  </a:lnTo>
                  <a:lnTo>
                    <a:pt x="793686" y="344258"/>
                  </a:lnTo>
                  <a:lnTo>
                    <a:pt x="0" y="344258"/>
                  </a:lnTo>
                  <a:close/>
                </a:path>
              </a:pathLst>
            </a:custGeom>
            <a:solidFill>
              <a:srgbClr val="DFF0F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5" name="TextBox 65"/>
            <p:cNvSpPr txBox="1"/>
            <p:nvPr/>
          </p:nvSpPr>
          <p:spPr>
            <a:xfrm>
              <a:off x="0" y="-47625"/>
              <a:ext cx="793686" cy="391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7963613" y="5026491"/>
            <a:ext cx="4429553" cy="1101449"/>
            <a:chOff x="0" y="0"/>
            <a:chExt cx="1166631" cy="290094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166631" cy="290094"/>
            </a:xfrm>
            <a:custGeom>
              <a:avLst/>
              <a:gdLst/>
              <a:ahLst/>
              <a:cxnLst/>
              <a:rect l="l" t="t" r="r" b="b"/>
              <a:pathLst>
                <a:path w="1166631" h="290094">
                  <a:moveTo>
                    <a:pt x="0" y="0"/>
                  </a:moveTo>
                  <a:lnTo>
                    <a:pt x="1166631" y="0"/>
                  </a:lnTo>
                  <a:lnTo>
                    <a:pt x="1166631" y="290094"/>
                  </a:lnTo>
                  <a:lnTo>
                    <a:pt x="0" y="290094"/>
                  </a:lnTo>
                  <a:close/>
                </a:path>
              </a:pathLst>
            </a:custGeom>
            <a:solidFill>
              <a:srgbClr val="DFF0F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8" name="TextBox 68"/>
            <p:cNvSpPr txBox="1"/>
            <p:nvPr/>
          </p:nvSpPr>
          <p:spPr>
            <a:xfrm>
              <a:off x="0" y="-47625"/>
              <a:ext cx="1166631" cy="33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9" name="Freeform 69"/>
          <p:cNvSpPr/>
          <p:nvPr/>
        </p:nvSpPr>
        <p:spPr>
          <a:xfrm>
            <a:off x="4694979" y="1513474"/>
            <a:ext cx="784685" cy="608131"/>
          </a:xfrm>
          <a:custGeom>
            <a:avLst/>
            <a:gdLst/>
            <a:ahLst/>
            <a:cxnLst/>
            <a:rect l="l" t="t" r="r" b="b"/>
            <a:pathLst>
              <a:path w="784685" h="608131">
                <a:moveTo>
                  <a:pt x="0" y="0"/>
                </a:moveTo>
                <a:lnTo>
                  <a:pt x="784686" y="0"/>
                </a:lnTo>
                <a:lnTo>
                  <a:pt x="784686" y="608131"/>
                </a:lnTo>
                <a:lnTo>
                  <a:pt x="0" y="6081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4585092" y="3905232"/>
            <a:ext cx="783676" cy="622043"/>
          </a:xfrm>
          <a:custGeom>
            <a:avLst/>
            <a:gdLst/>
            <a:ahLst/>
            <a:cxnLst/>
            <a:rect l="l" t="t" r="r" b="b"/>
            <a:pathLst>
              <a:path w="783676" h="622043">
                <a:moveTo>
                  <a:pt x="0" y="0"/>
                </a:moveTo>
                <a:lnTo>
                  <a:pt x="783676" y="0"/>
                </a:lnTo>
                <a:lnTo>
                  <a:pt x="783676" y="622043"/>
                </a:lnTo>
                <a:lnTo>
                  <a:pt x="0" y="6220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7854664" y="3600230"/>
            <a:ext cx="791769" cy="643312"/>
          </a:xfrm>
          <a:custGeom>
            <a:avLst/>
            <a:gdLst/>
            <a:ahLst/>
            <a:cxnLst/>
            <a:rect l="l" t="t" r="r" b="b"/>
            <a:pathLst>
              <a:path w="791769" h="643312">
                <a:moveTo>
                  <a:pt x="0" y="0"/>
                </a:moveTo>
                <a:lnTo>
                  <a:pt x="791769" y="0"/>
                </a:lnTo>
                <a:lnTo>
                  <a:pt x="791769" y="643312"/>
                </a:lnTo>
                <a:lnTo>
                  <a:pt x="0" y="6433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72" name="Freeform 72"/>
          <p:cNvSpPr/>
          <p:nvPr/>
        </p:nvSpPr>
        <p:spPr>
          <a:xfrm>
            <a:off x="4628315" y="5090799"/>
            <a:ext cx="640080" cy="524866"/>
          </a:xfrm>
          <a:custGeom>
            <a:avLst/>
            <a:gdLst/>
            <a:ahLst/>
            <a:cxnLst/>
            <a:rect l="l" t="t" r="r" b="b"/>
            <a:pathLst>
              <a:path w="640080" h="524866">
                <a:moveTo>
                  <a:pt x="0" y="0"/>
                </a:moveTo>
                <a:lnTo>
                  <a:pt x="640080" y="0"/>
                </a:lnTo>
                <a:lnTo>
                  <a:pt x="640080" y="524865"/>
                </a:lnTo>
                <a:lnTo>
                  <a:pt x="0" y="52486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8154332" y="5169683"/>
            <a:ext cx="766960" cy="668214"/>
          </a:xfrm>
          <a:custGeom>
            <a:avLst/>
            <a:gdLst/>
            <a:ahLst/>
            <a:cxnLst/>
            <a:rect l="l" t="t" r="r" b="b"/>
            <a:pathLst>
              <a:path w="766960" h="668214">
                <a:moveTo>
                  <a:pt x="0" y="0"/>
                </a:moveTo>
                <a:lnTo>
                  <a:pt x="766960" y="0"/>
                </a:lnTo>
                <a:lnTo>
                  <a:pt x="766960" y="668214"/>
                </a:lnTo>
                <a:lnTo>
                  <a:pt x="0" y="66821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721189" y="5229535"/>
            <a:ext cx="738256" cy="790636"/>
          </a:xfrm>
          <a:custGeom>
            <a:avLst/>
            <a:gdLst/>
            <a:ahLst/>
            <a:cxnLst/>
            <a:rect l="l" t="t" r="r" b="b"/>
            <a:pathLst>
              <a:path w="738256" h="790636">
                <a:moveTo>
                  <a:pt x="0" y="0"/>
                </a:moveTo>
                <a:lnTo>
                  <a:pt x="738256" y="0"/>
                </a:lnTo>
                <a:lnTo>
                  <a:pt x="738256" y="790636"/>
                </a:lnTo>
                <a:lnTo>
                  <a:pt x="0" y="79063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75" name="Freeform 75"/>
          <p:cNvSpPr/>
          <p:nvPr/>
        </p:nvSpPr>
        <p:spPr>
          <a:xfrm>
            <a:off x="4694979" y="5806834"/>
            <a:ext cx="584660" cy="431918"/>
          </a:xfrm>
          <a:custGeom>
            <a:avLst/>
            <a:gdLst/>
            <a:ahLst/>
            <a:cxnLst/>
            <a:rect l="l" t="t" r="r" b="b"/>
            <a:pathLst>
              <a:path w="584660" h="431918">
                <a:moveTo>
                  <a:pt x="0" y="0"/>
                </a:moveTo>
                <a:lnTo>
                  <a:pt x="584661" y="0"/>
                </a:lnTo>
                <a:lnTo>
                  <a:pt x="584661" y="431917"/>
                </a:lnTo>
                <a:lnTo>
                  <a:pt x="0" y="43191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76" name="Freeform 76"/>
          <p:cNvSpPr/>
          <p:nvPr/>
        </p:nvSpPr>
        <p:spPr>
          <a:xfrm>
            <a:off x="4694979" y="7437069"/>
            <a:ext cx="449404" cy="491152"/>
          </a:xfrm>
          <a:custGeom>
            <a:avLst/>
            <a:gdLst/>
            <a:ahLst/>
            <a:cxnLst/>
            <a:rect l="l" t="t" r="r" b="b"/>
            <a:pathLst>
              <a:path w="449404" h="491152">
                <a:moveTo>
                  <a:pt x="0" y="0"/>
                </a:moveTo>
                <a:lnTo>
                  <a:pt x="449404" y="0"/>
                </a:lnTo>
                <a:lnTo>
                  <a:pt x="449404" y="491151"/>
                </a:lnTo>
                <a:lnTo>
                  <a:pt x="0" y="49115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77" name="Freeform 77"/>
          <p:cNvSpPr/>
          <p:nvPr/>
        </p:nvSpPr>
        <p:spPr>
          <a:xfrm>
            <a:off x="4585092" y="6790749"/>
            <a:ext cx="613855" cy="613855"/>
          </a:xfrm>
          <a:custGeom>
            <a:avLst/>
            <a:gdLst/>
            <a:ahLst/>
            <a:cxnLst/>
            <a:rect l="l" t="t" r="r" b="b"/>
            <a:pathLst>
              <a:path w="613855" h="613855">
                <a:moveTo>
                  <a:pt x="0" y="0"/>
                </a:moveTo>
                <a:lnTo>
                  <a:pt x="613856" y="0"/>
                </a:lnTo>
                <a:lnTo>
                  <a:pt x="613856" y="613856"/>
                </a:lnTo>
                <a:lnTo>
                  <a:pt x="0" y="61385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78" name="Freeform 78"/>
          <p:cNvSpPr/>
          <p:nvPr/>
        </p:nvSpPr>
        <p:spPr>
          <a:xfrm>
            <a:off x="856119" y="6812842"/>
            <a:ext cx="652439" cy="949002"/>
          </a:xfrm>
          <a:custGeom>
            <a:avLst/>
            <a:gdLst/>
            <a:ahLst/>
            <a:cxnLst/>
            <a:rect l="l" t="t" r="r" b="b"/>
            <a:pathLst>
              <a:path w="652439" h="949002">
                <a:moveTo>
                  <a:pt x="0" y="0"/>
                </a:moveTo>
                <a:lnTo>
                  <a:pt x="652439" y="0"/>
                </a:lnTo>
                <a:lnTo>
                  <a:pt x="652439" y="949002"/>
                </a:lnTo>
                <a:lnTo>
                  <a:pt x="0" y="94900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809670" y="8460786"/>
            <a:ext cx="649775" cy="648151"/>
          </a:xfrm>
          <a:custGeom>
            <a:avLst/>
            <a:gdLst/>
            <a:ahLst/>
            <a:cxnLst/>
            <a:rect l="l" t="t" r="r" b="b"/>
            <a:pathLst>
              <a:path w="649775" h="648151">
                <a:moveTo>
                  <a:pt x="0" y="0"/>
                </a:moveTo>
                <a:lnTo>
                  <a:pt x="649775" y="0"/>
                </a:lnTo>
                <a:lnTo>
                  <a:pt x="649775" y="648151"/>
                </a:lnTo>
                <a:lnTo>
                  <a:pt x="0" y="64815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grpSp>
        <p:nvGrpSpPr>
          <p:cNvPr id="80" name="Group 80"/>
          <p:cNvGrpSpPr/>
          <p:nvPr/>
        </p:nvGrpSpPr>
        <p:grpSpPr>
          <a:xfrm>
            <a:off x="10105652" y="3443215"/>
            <a:ext cx="2066393" cy="937432"/>
            <a:chOff x="0" y="0"/>
            <a:chExt cx="544235" cy="246896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544235" cy="246896"/>
            </a:xfrm>
            <a:custGeom>
              <a:avLst/>
              <a:gdLst/>
              <a:ahLst/>
              <a:cxnLst/>
              <a:rect l="l" t="t" r="r" b="b"/>
              <a:pathLst>
                <a:path w="544235" h="246896">
                  <a:moveTo>
                    <a:pt x="0" y="0"/>
                  </a:moveTo>
                  <a:lnTo>
                    <a:pt x="544235" y="0"/>
                  </a:lnTo>
                  <a:lnTo>
                    <a:pt x="544235" y="246896"/>
                  </a:lnTo>
                  <a:lnTo>
                    <a:pt x="0" y="246896"/>
                  </a:lnTo>
                  <a:close/>
                </a:path>
              </a:pathLst>
            </a:custGeom>
            <a:solidFill>
              <a:srgbClr val="DFF0F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2" name="TextBox 82"/>
            <p:cNvSpPr txBox="1"/>
            <p:nvPr/>
          </p:nvSpPr>
          <p:spPr>
            <a:xfrm>
              <a:off x="0" y="-47625"/>
              <a:ext cx="544235" cy="294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3" name="Freeform 83"/>
          <p:cNvSpPr/>
          <p:nvPr/>
        </p:nvSpPr>
        <p:spPr>
          <a:xfrm>
            <a:off x="10651230" y="3521171"/>
            <a:ext cx="802273" cy="416756"/>
          </a:xfrm>
          <a:custGeom>
            <a:avLst/>
            <a:gdLst/>
            <a:ahLst/>
            <a:cxnLst/>
            <a:rect l="l" t="t" r="r" b="b"/>
            <a:pathLst>
              <a:path w="802273" h="416756">
                <a:moveTo>
                  <a:pt x="0" y="0"/>
                </a:moveTo>
                <a:lnTo>
                  <a:pt x="802273" y="0"/>
                </a:lnTo>
                <a:lnTo>
                  <a:pt x="802273" y="416756"/>
                </a:lnTo>
                <a:lnTo>
                  <a:pt x="0" y="416756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t="-26571"/>
            </a:stretch>
          </a:blipFill>
        </p:spPr>
      </p:sp>
      <p:sp>
        <p:nvSpPr>
          <p:cNvPr id="84" name="AutoShape 84"/>
          <p:cNvSpPr/>
          <p:nvPr/>
        </p:nvSpPr>
        <p:spPr>
          <a:xfrm>
            <a:off x="6005101" y="2249146"/>
            <a:ext cx="0" cy="2949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5" name="AutoShape 85"/>
          <p:cNvSpPr/>
          <p:nvPr/>
        </p:nvSpPr>
        <p:spPr>
          <a:xfrm>
            <a:off x="6030975" y="3422602"/>
            <a:ext cx="0" cy="2949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6" name="AutoShape 86"/>
          <p:cNvSpPr/>
          <p:nvPr/>
        </p:nvSpPr>
        <p:spPr>
          <a:xfrm>
            <a:off x="6024151" y="4702958"/>
            <a:ext cx="0" cy="2949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7" name="AutoShape 87"/>
          <p:cNvSpPr/>
          <p:nvPr/>
        </p:nvSpPr>
        <p:spPr>
          <a:xfrm>
            <a:off x="2038389" y="7947202"/>
            <a:ext cx="0" cy="2949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8" name="AutoShape 88"/>
          <p:cNvSpPr/>
          <p:nvPr/>
        </p:nvSpPr>
        <p:spPr>
          <a:xfrm>
            <a:off x="2038389" y="6440375"/>
            <a:ext cx="0" cy="2949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9" name="AutoShape 89"/>
          <p:cNvSpPr/>
          <p:nvPr/>
        </p:nvSpPr>
        <p:spPr>
          <a:xfrm>
            <a:off x="6024151" y="6393080"/>
            <a:ext cx="0" cy="2949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0" name="AutoShape 90"/>
          <p:cNvSpPr/>
          <p:nvPr/>
        </p:nvSpPr>
        <p:spPr>
          <a:xfrm flipV="1">
            <a:off x="2038470" y="4262592"/>
            <a:ext cx="2662699" cy="113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1" name="AutoShape 91"/>
          <p:cNvSpPr/>
          <p:nvPr/>
        </p:nvSpPr>
        <p:spPr>
          <a:xfrm flipH="1">
            <a:off x="2038389" y="4287293"/>
            <a:ext cx="0" cy="67831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2" name="AutoShape 92"/>
          <p:cNvSpPr/>
          <p:nvPr/>
        </p:nvSpPr>
        <p:spPr>
          <a:xfrm flipV="1">
            <a:off x="7433737" y="4535007"/>
            <a:ext cx="2348394" cy="113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3" name="AutoShape 93"/>
          <p:cNvSpPr/>
          <p:nvPr/>
        </p:nvSpPr>
        <p:spPr>
          <a:xfrm>
            <a:off x="9782130" y="4512363"/>
            <a:ext cx="1" cy="5141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4" name="AutoShape 94"/>
          <p:cNvSpPr/>
          <p:nvPr/>
        </p:nvSpPr>
        <p:spPr>
          <a:xfrm flipV="1">
            <a:off x="7438757" y="3965551"/>
            <a:ext cx="29494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5" name="AutoShape 95"/>
          <p:cNvSpPr/>
          <p:nvPr/>
        </p:nvSpPr>
        <p:spPr>
          <a:xfrm flipV="1">
            <a:off x="9763082" y="3965551"/>
            <a:ext cx="29494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6" name="AutoShape 96"/>
          <p:cNvSpPr/>
          <p:nvPr/>
        </p:nvSpPr>
        <p:spPr>
          <a:xfrm flipH="1">
            <a:off x="1096736" y="3837699"/>
            <a:ext cx="0" cy="11602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7" name="Freeform 97"/>
          <p:cNvSpPr/>
          <p:nvPr/>
        </p:nvSpPr>
        <p:spPr>
          <a:xfrm>
            <a:off x="15698454" y="6295097"/>
            <a:ext cx="609731" cy="609731"/>
          </a:xfrm>
          <a:custGeom>
            <a:avLst/>
            <a:gdLst/>
            <a:ahLst/>
            <a:cxnLst/>
            <a:rect l="l" t="t" r="r" b="b"/>
            <a:pathLst>
              <a:path w="609731" h="609731">
                <a:moveTo>
                  <a:pt x="0" y="0"/>
                </a:moveTo>
                <a:lnTo>
                  <a:pt x="609730" y="0"/>
                </a:lnTo>
                <a:lnTo>
                  <a:pt x="609730" y="609730"/>
                </a:lnTo>
                <a:lnTo>
                  <a:pt x="0" y="609730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/>
            </a:stretch>
          </a:blipFill>
        </p:spPr>
      </p:sp>
      <p:sp>
        <p:nvSpPr>
          <p:cNvPr id="98" name="Freeform 98"/>
          <p:cNvSpPr/>
          <p:nvPr/>
        </p:nvSpPr>
        <p:spPr>
          <a:xfrm>
            <a:off x="13695794" y="6264179"/>
            <a:ext cx="733391" cy="733391"/>
          </a:xfrm>
          <a:custGeom>
            <a:avLst/>
            <a:gdLst/>
            <a:ahLst/>
            <a:cxnLst/>
            <a:rect l="l" t="t" r="r" b="b"/>
            <a:pathLst>
              <a:path w="733391" h="733391">
                <a:moveTo>
                  <a:pt x="0" y="0"/>
                </a:moveTo>
                <a:lnTo>
                  <a:pt x="733391" y="0"/>
                </a:lnTo>
                <a:lnTo>
                  <a:pt x="733391" y="733392"/>
                </a:lnTo>
                <a:lnTo>
                  <a:pt x="0" y="733392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</p:sp>
      <p:grpSp>
        <p:nvGrpSpPr>
          <p:cNvPr id="99" name="Group 99"/>
          <p:cNvGrpSpPr/>
          <p:nvPr/>
        </p:nvGrpSpPr>
        <p:grpSpPr>
          <a:xfrm>
            <a:off x="512529" y="2249146"/>
            <a:ext cx="2527844" cy="1716405"/>
            <a:chOff x="0" y="0"/>
            <a:chExt cx="665770" cy="452057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665770" cy="452057"/>
            </a:xfrm>
            <a:custGeom>
              <a:avLst/>
              <a:gdLst/>
              <a:ahLst/>
              <a:cxnLst/>
              <a:rect l="l" t="t" r="r" b="b"/>
              <a:pathLst>
                <a:path w="665770" h="452057">
                  <a:moveTo>
                    <a:pt x="0" y="0"/>
                  </a:moveTo>
                  <a:lnTo>
                    <a:pt x="665770" y="0"/>
                  </a:lnTo>
                  <a:lnTo>
                    <a:pt x="665770" y="452057"/>
                  </a:lnTo>
                  <a:lnTo>
                    <a:pt x="0" y="452057"/>
                  </a:lnTo>
                  <a:close/>
                </a:path>
              </a:pathLst>
            </a:custGeom>
            <a:solidFill>
              <a:srgbClr val="DFF0F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1" name="TextBox 101"/>
            <p:cNvSpPr txBox="1"/>
            <p:nvPr/>
          </p:nvSpPr>
          <p:spPr>
            <a:xfrm>
              <a:off x="0" y="-47625"/>
              <a:ext cx="665770" cy="499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2" name="Freeform 102"/>
          <p:cNvSpPr/>
          <p:nvPr/>
        </p:nvSpPr>
        <p:spPr>
          <a:xfrm>
            <a:off x="2223565" y="2732292"/>
            <a:ext cx="425715" cy="464627"/>
          </a:xfrm>
          <a:custGeom>
            <a:avLst/>
            <a:gdLst/>
            <a:ahLst/>
            <a:cxnLst/>
            <a:rect l="l" t="t" r="r" b="b"/>
            <a:pathLst>
              <a:path w="425715" h="464627">
                <a:moveTo>
                  <a:pt x="0" y="0"/>
                </a:moveTo>
                <a:lnTo>
                  <a:pt x="425715" y="0"/>
                </a:lnTo>
                <a:lnTo>
                  <a:pt x="425715" y="464627"/>
                </a:lnTo>
                <a:lnTo>
                  <a:pt x="0" y="464627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103" name="Freeform 103"/>
          <p:cNvSpPr/>
          <p:nvPr/>
        </p:nvSpPr>
        <p:spPr>
          <a:xfrm>
            <a:off x="2233122" y="3397437"/>
            <a:ext cx="406602" cy="405585"/>
          </a:xfrm>
          <a:custGeom>
            <a:avLst/>
            <a:gdLst/>
            <a:ahLst/>
            <a:cxnLst/>
            <a:rect l="l" t="t" r="r" b="b"/>
            <a:pathLst>
              <a:path w="406602" h="405585">
                <a:moveTo>
                  <a:pt x="0" y="0"/>
                </a:moveTo>
                <a:lnTo>
                  <a:pt x="406602" y="0"/>
                </a:lnTo>
                <a:lnTo>
                  <a:pt x="406602" y="405585"/>
                </a:lnTo>
                <a:lnTo>
                  <a:pt x="0" y="405585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104" name="Freeform 104"/>
          <p:cNvSpPr/>
          <p:nvPr/>
        </p:nvSpPr>
        <p:spPr>
          <a:xfrm>
            <a:off x="881837" y="3282560"/>
            <a:ext cx="409553" cy="446989"/>
          </a:xfrm>
          <a:custGeom>
            <a:avLst/>
            <a:gdLst/>
            <a:ahLst/>
            <a:cxnLst/>
            <a:rect l="l" t="t" r="r" b="b"/>
            <a:pathLst>
              <a:path w="409553" h="446989">
                <a:moveTo>
                  <a:pt x="0" y="0"/>
                </a:moveTo>
                <a:lnTo>
                  <a:pt x="409553" y="0"/>
                </a:lnTo>
                <a:lnTo>
                  <a:pt x="409553" y="446989"/>
                </a:lnTo>
                <a:lnTo>
                  <a:pt x="0" y="446989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sp>
        <p:nvSpPr>
          <p:cNvPr id="105" name="Freeform 105"/>
          <p:cNvSpPr/>
          <p:nvPr/>
        </p:nvSpPr>
        <p:spPr>
          <a:xfrm>
            <a:off x="856119" y="2790171"/>
            <a:ext cx="425715" cy="425715"/>
          </a:xfrm>
          <a:custGeom>
            <a:avLst/>
            <a:gdLst/>
            <a:ahLst/>
            <a:cxnLst/>
            <a:rect l="l" t="t" r="r" b="b"/>
            <a:pathLst>
              <a:path w="425715" h="425715">
                <a:moveTo>
                  <a:pt x="0" y="0"/>
                </a:moveTo>
                <a:lnTo>
                  <a:pt x="425715" y="0"/>
                </a:lnTo>
                <a:lnTo>
                  <a:pt x="425715" y="425714"/>
                </a:lnTo>
                <a:lnTo>
                  <a:pt x="0" y="425714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106" name="Freeform 106"/>
          <p:cNvSpPr/>
          <p:nvPr/>
        </p:nvSpPr>
        <p:spPr>
          <a:xfrm>
            <a:off x="13659991" y="6992146"/>
            <a:ext cx="1245478" cy="518430"/>
          </a:xfrm>
          <a:custGeom>
            <a:avLst/>
            <a:gdLst/>
            <a:ahLst/>
            <a:cxnLst/>
            <a:rect l="l" t="t" r="r" b="b"/>
            <a:pathLst>
              <a:path w="1245478" h="518430">
                <a:moveTo>
                  <a:pt x="0" y="0"/>
                </a:moveTo>
                <a:lnTo>
                  <a:pt x="1245478" y="0"/>
                </a:lnTo>
                <a:lnTo>
                  <a:pt x="1245478" y="518430"/>
                </a:lnTo>
                <a:lnTo>
                  <a:pt x="0" y="518430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</p:spPr>
      </p:sp>
      <p:sp>
        <p:nvSpPr>
          <p:cNvPr id="107" name="Freeform 107"/>
          <p:cNvSpPr/>
          <p:nvPr/>
        </p:nvSpPr>
        <p:spPr>
          <a:xfrm>
            <a:off x="15187941" y="6838820"/>
            <a:ext cx="815378" cy="815378"/>
          </a:xfrm>
          <a:custGeom>
            <a:avLst/>
            <a:gdLst/>
            <a:ahLst/>
            <a:cxnLst/>
            <a:rect l="l" t="t" r="r" b="b"/>
            <a:pathLst>
              <a:path w="815378" h="815378">
                <a:moveTo>
                  <a:pt x="0" y="0"/>
                </a:moveTo>
                <a:lnTo>
                  <a:pt x="815378" y="0"/>
                </a:lnTo>
                <a:lnTo>
                  <a:pt x="815378" y="815378"/>
                </a:lnTo>
                <a:lnTo>
                  <a:pt x="0" y="815378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</p:sp>
      <p:sp>
        <p:nvSpPr>
          <p:cNvPr id="108" name="Freeform 108"/>
          <p:cNvSpPr/>
          <p:nvPr/>
        </p:nvSpPr>
        <p:spPr>
          <a:xfrm>
            <a:off x="16557574" y="6872316"/>
            <a:ext cx="557373" cy="674581"/>
          </a:xfrm>
          <a:custGeom>
            <a:avLst/>
            <a:gdLst/>
            <a:ahLst/>
            <a:cxnLst/>
            <a:rect l="l" t="t" r="r" b="b"/>
            <a:pathLst>
              <a:path w="557373" h="674581">
                <a:moveTo>
                  <a:pt x="0" y="0"/>
                </a:moveTo>
                <a:lnTo>
                  <a:pt x="557373" y="0"/>
                </a:lnTo>
                <a:lnTo>
                  <a:pt x="557373" y="674581"/>
                </a:lnTo>
                <a:lnTo>
                  <a:pt x="0" y="674581"/>
                </a:lnTo>
                <a:lnTo>
                  <a:pt x="0" y="0"/>
                </a:lnTo>
                <a:close/>
              </a:path>
            </a:pathLst>
          </a:custGeom>
          <a:blipFill>
            <a:blip r:embed="rId47"/>
            <a:stretch>
              <a:fillRect/>
            </a:stretch>
          </a:blipFill>
        </p:spPr>
      </p:sp>
      <p:sp>
        <p:nvSpPr>
          <p:cNvPr id="109" name="Freeform 109"/>
          <p:cNvSpPr/>
          <p:nvPr/>
        </p:nvSpPr>
        <p:spPr>
          <a:xfrm>
            <a:off x="1432358" y="2912870"/>
            <a:ext cx="606031" cy="606031"/>
          </a:xfrm>
          <a:custGeom>
            <a:avLst/>
            <a:gdLst/>
            <a:ahLst/>
            <a:cxnLst/>
            <a:rect l="l" t="t" r="r" b="b"/>
            <a:pathLst>
              <a:path w="606031" h="606031">
                <a:moveTo>
                  <a:pt x="0" y="0"/>
                </a:moveTo>
                <a:lnTo>
                  <a:pt x="606031" y="0"/>
                </a:lnTo>
                <a:lnTo>
                  <a:pt x="606031" y="606031"/>
                </a:lnTo>
                <a:lnTo>
                  <a:pt x="0" y="606031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110" name="Freeform 110"/>
          <p:cNvSpPr/>
          <p:nvPr/>
        </p:nvSpPr>
        <p:spPr>
          <a:xfrm>
            <a:off x="14159111" y="8389587"/>
            <a:ext cx="879077" cy="957552"/>
          </a:xfrm>
          <a:custGeom>
            <a:avLst/>
            <a:gdLst/>
            <a:ahLst/>
            <a:cxnLst/>
            <a:rect l="l" t="t" r="r" b="b"/>
            <a:pathLst>
              <a:path w="879077" h="957552">
                <a:moveTo>
                  <a:pt x="0" y="0"/>
                </a:moveTo>
                <a:lnTo>
                  <a:pt x="879077" y="0"/>
                </a:lnTo>
                <a:lnTo>
                  <a:pt x="879077" y="957552"/>
                </a:lnTo>
                <a:lnTo>
                  <a:pt x="0" y="957552"/>
                </a:lnTo>
                <a:lnTo>
                  <a:pt x="0" y="0"/>
                </a:lnTo>
                <a:close/>
              </a:path>
            </a:pathLst>
          </a:custGeom>
          <a:blipFill>
            <a:blip r:embed="rId50"/>
            <a:stretch>
              <a:fillRect l="-4463" r="-4463"/>
            </a:stretch>
          </a:blipFill>
        </p:spPr>
      </p:sp>
      <p:sp>
        <p:nvSpPr>
          <p:cNvPr id="111" name="Freeform 111"/>
          <p:cNvSpPr/>
          <p:nvPr/>
        </p:nvSpPr>
        <p:spPr>
          <a:xfrm>
            <a:off x="15746021" y="8473280"/>
            <a:ext cx="1053553" cy="790164"/>
          </a:xfrm>
          <a:custGeom>
            <a:avLst/>
            <a:gdLst/>
            <a:ahLst/>
            <a:cxnLst/>
            <a:rect l="l" t="t" r="r" b="b"/>
            <a:pathLst>
              <a:path w="1053553" h="790164">
                <a:moveTo>
                  <a:pt x="0" y="0"/>
                </a:moveTo>
                <a:lnTo>
                  <a:pt x="1053552" y="0"/>
                </a:lnTo>
                <a:lnTo>
                  <a:pt x="1053552" y="790165"/>
                </a:lnTo>
                <a:lnTo>
                  <a:pt x="0" y="790165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a:blipFill>
        </p:spPr>
      </p:sp>
      <p:sp>
        <p:nvSpPr>
          <p:cNvPr id="112" name="Freeform 112"/>
          <p:cNvSpPr/>
          <p:nvPr/>
        </p:nvSpPr>
        <p:spPr>
          <a:xfrm>
            <a:off x="14284755" y="4594352"/>
            <a:ext cx="627788" cy="675950"/>
          </a:xfrm>
          <a:custGeom>
            <a:avLst/>
            <a:gdLst/>
            <a:ahLst/>
            <a:cxnLst/>
            <a:rect l="l" t="t" r="r" b="b"/>
            <a:pathLst>
              <a:path w="627788" h="675950">
                <a:moveTo>
                  <a:pt x="0" y="0"/>
                </a:moveTo>
                <a:lnTo>
                  <a:pt x="627788" y="0"/>
                </a:lnTo>
                <a:lnTo>
                  <a:pt x="627788" y="675949"/>
                </a:lnTo>
                <a:lnTo>
                  <a:pt x="0" y="675949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a:blipFill>
        </p:spPr>
      </p:sp>
      <p:grpSp>
        <p:nvGrpSpPr>
          <p:cNvPr id="113" name="Group 113"/>
          <p:cNvGrpSpPr/>
          <p:nvPr/>
        </p:nvGrpSpPr>
        <p:grpSpPr>
          <a:xfrm>
            <a:off x="7649288" y="6261290"/>
            <a:ext cx="4839128" cy="3260626"/>
            <a:chOff x="0" y="0"/>
            <a:chExt cx="1274503" cy="858766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1274503" cy="858766"/>
            </a:xfrm>
            <a:custGeom>
              <a:avLst/>
              <a:gdLst/>
              <a:ahLst/>
              <a:cxnLst/>
              <a:rect l="l" t="t" r="r" b="b"/>
              <a:pathLst>
                <a:path w="1274503" h="858766">
                  <a:moveTo>
                    <a:pt x="15999" y="0"/>
                  </a:moveTo>
                  <a:lnTo>
                    <a:pt x="1258504" y="0"/>
                  </a:lnTo>
                  <a:cubicBezTo>
                    <a:pt x="1267340" y="0"/>
                    <a:pt x="1274503" y="7163"/>
                    <a:pt x="1274503" y="15999"/>
                  </a:cubicBezTo>
                  <a:lnTo>
                    <a:pt x="1274503" y="842767"/>
                  </a:lnTo>
                  <a:cubicBezTo>
                    <a:pt x="1274503" y="847010"/>
                    <a:pt x="1272817" y="851079"/>
                    <a:pt x="1269817" y="854080"/>
                  </a:cubicBezTo>
                  <a:cubicBezTo>
                    <a:pt x="1266817" y="857080"/>
                    <a:pt x="1262747" y="858766"/>
                    <a:pt x="1258504" y="858766"/>
                  </a:cubicBezTo>
                  <a:lnTo>
                    <a:pt x="15999" y="858766"/>
                  </a:lnTo>
                  <a:cubicBezTo>
                    <a:pt x="11755" y="858766"/>
                    <a:pt x="7686" y="857080"/>
                    <a:pt x="4686" y="854080"/>
                  </a:cubicBezTo>
                  <a:cubicBezTo>
                    <a:pt x="1686" y="851079"/>
                    <a:pt x="0" y="847010"/>
                    <a:pt x="0" y="842767"/>
                  </a:cubicBezTo>
                  <a:lnTo>
                    <a:pt x="0" y="15999"/>
                  </a:lnTo>
                  <a:cubicBezTo>
                    <a:pt x="0" y="11755"/>
                    <a:pt x="1686" y="7686"/>
                    <a:pt x="4686" y="4686"/>
                  </a:cubicBezTo>
                  <a:cubicBezTo>
                    <a:pt x="7686" y="1686"/>
                    <a:pt x="11755" y="0"/>
                    <a:pt x="15999" y="0"/>
                  </a:cubicBezTo>
                  <a:close/>
                </a:path>
              </a:pathLst>
            </a:custGeom>
            <a:solidFill>
              <a:srgbClr val="C2DCFF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5" name="TextBox 115"/>
            <p:cNvSpPr txBox="1"/>
            <p:nvPr/>
          </p:nvSpPr>
          <p:spPr>
            <a:xfrm>
              <a:off x="0" y="-47625"/>
              <a:ext cx="1274503" cy="906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16" name="Picture 116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7433158" y="6677647"/>
            <a:ext cx="4532712" cy="3004684"/>
          </a:xfrm>
          <a:prstGeom prst="rect">
            <a:avLst/>
          </a:prstGeom>
        </p:spPr>
      </p:pic>
      <p:pic>
        <p:nvPicPr>
          <p:cNvPr id="117" name="Picture 117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1183762" y="6967139"/>
            <a:ext cx="1322530" cy="2271902"/>
          </a:xfrm>
          <a:prstGeom prst="rect">
            <a:avLst/>
          </a:prstGeom>
        </p:spPr>
      </p:pic>
      <p:grpSp>
        <p:nvGrpSpPr>
          <p:cNvPr id="118" name="Group 118"/>
          <p:cNvGrpSpPr/>
          <p:nvPr/>
        </p:nvGrpSpPr>
        <p:grpSpPr>
          <a:xfrm>
            <a:off x="7783218" y="1360802"/>
            <a:ext cx="3080572" cy="1472814"/>
            <a:chOff x="0" y="0"/>
            <a:chExt cx="811344" cy="387902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811344" cy="387902"/>
            </a:xfrm>
            <a:custGeom>
              <a:avLst/>
              <a:gdLst/>
              <a:ahLst/>
              <a:cxnLst/>
              <a:rect l="l" t="t" r="r" b="b"/>
              <a:pathLst>
                <a:path w="811344" h="387902">
                  <a:moveTo>
                    <a:pt x="0" y="0"/>
                  </a:moveTo>
                  <a:lnTo>
                    <a:pt x="811344" y="0"/>
                  </a:lnTo>
                  <a:lnTo>
                    <a:pt x="811344" y="387902"/>
                  </a:lnTo>
                  <a:lnTo>
                    <a:pt x="0" y="387902"/>
                  </a:lnTo>
                  <a:close/>
                </a:path>
              </a:pathLst>
            </a:custGeom>
            <a:solidFill>
              <a:srgbClr val="DFF0F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0" name="TextBox 120"/>
            <p:cNvSpPr txBox="1"/>
            <p:nvPr/>
          </p:nvSpPr>
          <p:spPr>
            <a:xfrm>
              <a:off x="0" y="-47625"/>
              <a:ext cx="811344" cy="435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1" name="AutoShape 121"/>
          <p:cNvSpPr/>
          <p:nvPr/>
        </p:nvSpPr>
        <p:spPr>
          <a:xfrm flipH="1">
            <a:off x="7515938" y="1836589"/>
            <a:ext cx="29494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2" name="Freeform 122"/>
          <p:cNvSpPr/>
          <p:nvPr/>
        </p:nvSpPr>
        <p:spPr>
          <a:xfrm>
            <a:off x="7807361" y="1932130"/>
            <a:ext cx="632068" cy="417955"/>
          </a:xfrm>
          <a:custGeom>
            <a:avLst/>
            <a:gdLst/>
            <a:ahLst/>
            <a:cxnLst/>
            <a:rect l="l" t="t" r="r" b="b"/>
            <a:pathLst>
              <a:path w="632068" h="417955">
                <a:moveTo>
                  <a:pt x="0" y="0"/>
                </a:moveTo>
                <a:lnTo>
                  <a:pt x="632067" y="0"/>
                </a:lnTo>
                <a:lnTo>
                  <a:pt x="632067" y="417954"/>
                </a:lnTo>
                <a:lnTo>
                  <a:pt x="0" y="417954"/>
                </a:lnTo>
                <a:lnTo>
                  <a:pt x="0" y="0"/>
                </a:lnTo>
                <a:close/>
              </a:path>
            </a:pathLst>
          </a:custGeom>
          <a:blipFill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a:blipFill>
        </p:spPr>
      </p:sp>
      <p:sp>
        <p:nvSpPr>
          <p:cNvPr id="123" name="Freeform 123"/>
          <p:cNvSpPr/>
          <p:nvPr/>
        </p:nvSpPr>
        <p:spPr>
          <a:xfrm>
            <a:off x="7990321" y="2380080"/>
            <a:ext cx="328020" cy="392252"/>
          </a:xfrm>
          <a:custGeom>
            <a:avLst/>
            <a:gdLst/>
            <a:ahLst/>
            <a:cxnLst/>
            <a:rect l="l" t="t" r="r" b="b"/>
            <a:pathLst>
              <a:path w="328020" h="392252">
                <a:moveTo>
                  <a:pt x="0" y="0"/>
                </a:moveTo>
                <a:lnTo>
                  <a:pt x="328021" y="0"/>
                </a:lnTo>
                <a:lnTo>
                  <a:pt x="328021" y="392252"/>
                </a:lnTo>
                <a:lnTo>
                  <a:pt x="0" y="392252"/>
                </a:lnTo>
                <a:lnTo>
                  <a:pt x="0" y="0"/>
                </a:lnTo>
                <a:close/>
              </a:path>
            </a:pathLst>
          </a:custGeom>
          <a:blipFill>
            <a:blip r:embed="rId59">
              <a:extLs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a:blipFill>
        </p:spPr>
      </p:sp>
      <p:sp>
        <p:nvSpPr>
          <p:cNvPr id="124" name="Freeform 124"/>
          <p:cNvSpPr/>
          <p:nvPr/>
        </p:nvSpPr>
        <p:spPr>
          <a:xfrm>
            <a:off x="7829934" y="1385933"/>
            <a:ext cx="488408" cy="479861"/>
          </a:xfrm>
          <a:custGeom>
            <a:avLst/>
            <a:gdLst/>
            <a:ahLst/>
            <a:cxnLst/>
            <a:rect l="l" t="t" r="r" b="b"/>
            <a:pathLst>
              <a:path w="488408" h="479861">
                <a:moveTo>
                  <a:pt x="0" y="0"/>
                </a:moveTo>
                <a:lnTo>
                  <a:pt x="488408" y="0"/>
                </a:lnTo>
                <a:lnTo>
                  <a:pt x="488408" y="479861"/>
                </a:lnTo>
                <a:lnTo>
                  <a:pt x="0" y="479861"/>
                </a:lnTo>
                <a:lnTo>
                  <a:pt x="0" y="0"/>
                </a:lnTo>
                <a:close/>
              </a:path>
            </a:pathLst>
          </a:custGeom>
          <a:blipFill>
            <a:blip r:embed="rId61"/>
            <a:stretch>
              <a:fillRect/>
            </a:stretch>
          </a:blipFill>
        </p:spPr>
      </p:sp>
      <p:grpSp>
        <p:nvGrpSpPr>
          <p:cNvPr id="125" name="Group 125"/>
          <p:cNvGrpSpPr/>
          <p:nvPr/>
        </p:nvGrpSpPr>
        <p:grpSpPr>
          <a:xfrm>
            <a:off x="13292617" y="7825520"/>
            <a:ext cx="4419895" cy="1521619"/>
            <a:chOff x="0" y="0"/>
            <a:chExt cx="1164088" cy="400756"/>
          </a:xfrm>
        </p:grpSpPr>
        <p:sp>
          <p:nvSpPr>
            <p:cNvPr id="126" name="Freeform 126"/>
            <p:cNvSpPr/>
            <p:nvPr/>
          </p:nvSpPr>
          <p:spPr>
            <a:xfrm>
              <a:off x="0" y="0"/>
              <a:ext cx="1164088" cy="400756"/>
            </a:xfrm>
            <a:custGeom>
              <a:avLst/>
              <a:gdLst/>
              <a:ahLst/>
              <a:cxnLst/>
              <a:rect l="l" t="t" r="r" b="b"/>
              <a:pathLst>
                <a:path w="1164088" h="400756">
                  <a:moveTo>
                    <a:pt x="17516" y="0"/>
                  </a:moveTo>
                  <a:lnTo>
                    <a:pt x="1146572" y="0"/>
                  </a:lnTo>
                  <a:cubicBezTo>
                    <a:pt x="1151217" y="0"/>
                    <a:pt x="1155672" y="1845"/>
                    <a:pt x="1158957" y="5130"/>
                  </a:cubicBezTo>
                  <a:cubicBezTo>
                    <a:pt x="1162242" y="8415"/>
                    <a:pt x="1164088" y="12871"/>
                    <a:pt x="1164088" y="17516"/>
                  </a:cubicBezTo>
                  <a:lnTo>
                    <a:pt x="1164088" y="383240"/>
                  </a:lnTo>
                  <a:cubicBezTo>
                    <a:pt x="1164088" y="392913"/>
                    <a:pt x="1156245" y="400756"/>
                    <a:pt x="1146572" y="400756"/>
                  </a:cubicBezTo>
                  <a:lnTo>
                    <a:pt x="17516" y="400756"/>
                  </a:lnTo>
                  <a:cubicBezTo>
                    <a:pt x="7842" y="400756"/>
                    <a:pt x="0" y="392913"/>
                    <a:pt x="0" y="383240"/>
                  </a:cubicBezTo>
                  <a:lnTo>
                    <a:pt x="0" y="17516"/>
                  </a:lnTo>
                  <a:cubicBezTo>
                    <a:pt x="0" y="7842"/>
                    <a:pt x="7842" y="0"/>
                    <a:pt x="175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7" name="TextBox 127"/>
            <p:cNvSpPr txBox="1"/>
            <p:nvPr/>
          </p:nvSpPr>
          <p:spPr>
            <a:xfrm>
              <a:off x="0" y="-47625"/>
              <a:ext cx="1164088" cy="448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8" name="Freeform 128"/>
          <p:cNvSpPr/>
          <p:nvPr/>
        </p:nvSpPr>
        <p:spPr>
          <a:xfrm>
            <a:off x="14284755" y="8351915"/>
            <a:ext cx="957552" cy="957552"/>
          </a:xfrm>
          <a:custGeom>
            <a:avLst/>
            <a:gdLst/>
            <a:ahLst/>
            <a:cxnLst/>
            <a:rect l="l" t="t" r="r" b="b"/>
            <a:pathLst>
              <a:path w="957552" h="957552">
                <a:moveTo>
                  <a:pt x="0" y="0"/>
                </a:moveTo>
                <a:lnTo>
                  <a:pt x="957552" y="0"/>
                </a:lnTo>
                <a:lnTo>
                  <a:pt x="957552" y="957552"/>
                </a:lnTo>
                <a:lnTo>
                  <a:pt x="0" y="957552"/>
                </a:lnTo>
                <a:lnTo>
                  <a:pt x="0" y="0"/>
                </a:lnTo>
                <a:close/>
              </a:path>
            </a:pathLst>
          </a:custGeom>
          <a:blipFill>
            <a:blip r:embed="rId50"/>
            <a:stretch>
              <a:fillRect/>
            </a:stretch>
          </a:blipFill>
        </p:spPr>
      </p:sp>
      <p:sp>
        <p:nvSpPr>
          <p:cNvPr id="129" name="Freeform 129"/>
          <p:cNvSpPr/>
          <p:nvPr/>
        </p:nvSpPr>
        <p:spPr>
          <a:xfrm>
            <a:off x="15375869" y="8419956"/>
            <a:ext cx="1460391" cy="821470"/>
          </a:xfrm>
          <a:custGeom>
            <a:avLst/>
            <a:gdLst/>
            <a:ahLst/>
            <a:cxnLst/>
            <a:rect l="l" t="t" r="r" b="b"/>
            <a:pathLst>
              <a:path w="1460391" h="821470">
                <a:moveTo>
                  <a:pt x="0" y="0"/>
                </a:moveTo>
                <a:lnTo>
                  <a:pt x="1460391" y="0"/>
                </a:lnTo>
                <a:lnTo>
                  <a:pt x="1460391" y="821470"/>
                </a:lnTo>
                <a:lnTo>
                  <a:pt x="0" y="821470"/>
                </a:lnTo>
                <a:lnTo>
                  <a:pt x="0" y="0"/>
                </a:lnTo>
                <a:close/>
              </a:path>
            </a:pathLst>
          </a:custGeom>
          <a:blipFill>
            <a:blip r:embed="rId62"/>
            <a:stretch>
              <a:fillRect/>
            </a:stretch>
          </a:blipFill>
        </p:spPr>
      </p:sp>
      <p:sp>
        <p:nvSpPr>
          <p:cNvPr id="130" name="TextBox 130"/>
          <p:cNvSpPr txBox="1"/>
          <p:nvPr/>
        </p:nvSpPr>
        <p:spPr>
          <a:xfrm>
            <a:off x="13930548" y="1275737"/>
            <a:ext cx="327828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 STACK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4953000" y="156845"/>
            <a:ext cx="7699454" cy="862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1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TECHNICAL APPROACH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5268395" y="6857424"/>
            <a:ext cx="2147460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Insights and Reports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‘n’ samples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 alert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8646433" y="5067300"/>
            <a:ext cx="3670533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Distribution Map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Heavy Metal data on leaflet map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Marked contaminated location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4410187" y="2249146"/>
            <a:ext cx="2026245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DATABASE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14366824" y="3936725"/>
            <a:ext cx="219075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FRONTEND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14551574" y="5685497"/>
            <a:ext cx="188485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BACKEND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5279640" y="5035058"/>
            <a:ext cx="2236299" cy="12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1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Visualization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Yearly Trends-Bar/Line Charts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metals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1372361" y="5035058"/>
            <a:ext cx="2342929" cy="12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1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Upload Module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Upload data  (CSV/Form)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Preprocessed data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1583270" y="6659120"/>
            <a:ext cx="2132021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Stored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(Backend in MongoDB)</a:t>
            </a:r>
          </a:p>
        </p:txBody>
      </p:sp>
      <p:sp>
        <p:nvSpPr>
          <p:cNvPr id="140" name="TextBox 140"/>
          <p:cNvSpPr txBox="1"/>
          <p:nvPr/>
        </p:nvSpPr>
        <p:spPr>
          <a:xfrm>
            <a:off x="1255949" y="8186373"/>
            <a:ext cx="2575754" cy="12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1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ML Engine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the risk area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 save vs unsafe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10093407" y="3952144"/>
            <a:ext cx="206639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&amp; Answer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8869888" y="6435017"/>
            <a:ext cx="2066393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WEBSITE LINK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8515628" y="1380512"/>
            <a:ext cx="2171168" cy="133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• Government Bodies</a:t>
            </a:r>
          </a:p>
          <a:p>
            <a:pPr algn="l">
              <a:lnSpc>
                <a:spcPts val="1260"/>
              </a:lnSpc>
            </a:pPr>
            <a:endParaRPr lang="en-US" sz="1800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• Researchers</a:t>
            </a:r>
          </a:p>
          <a:p>
            <a:pPr algn="l">
              <a:lnSpc>
                <a:spcPts val="1680"/>
              </a:lnSpc>
            </a:pPr>
            <a:endParaRPr lang="en-US" sz="1800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• Scientist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756575" y="2294866"/>
            <a:ext cx="206639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Metal Data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14104305" y="7851186"/>
            <a:ext cx="2779395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DEPLOYMENT</a:t>
            </a:r>
          </a:p>
        </p:txBody>
      </p:sp>
      <p:sp>
        <p:nvSpPr>
          <p:cNvPr id="146" name="Freeform 146"/>
          <p:cNvSpPr/>
          <p:nvPr/>
        </p:nvSpPr>
        <p:spPr>
          <a:xfrm>
            <a:off x="0" y="9856278"/>
            <a:ext cx="18288000" cy="705362"/>
          </a:xfrm>
          <a:custGeom>
            <a:avLst/>
            <a:gdLst/>
            <a:ahLst/>
            <a:cxnLst/>
            <a:rect l="l" t="t" r="r" b="b"/>
            <a:pathLst>
              <a:path w="18288000" h="705362">
                <a:moveTo>
                  <a:pt x="0" y="0"/>
                </a:moveTo>
                <a:lnTo>
                  <a:pt x="18288000" y="0"/>
                </a:lnTo>
                <a:lnTo>
                  <a:pt x="18288000" y="705363"/>
                </a:lnTo>
                <a:lnTo>
                  <a:pt x="0" y="705363"/>
                </a:lnTo>
                <a:lnTo>
                  <a:pt x="0" y="0"/>
                </a:lnTo>
                <a:close/>
              </a:path>
            </a:pathLst>
          </a:custGeom>
          <a:blipFill>
            <a:blip r:embed="rId63"/>
            <a:stretch>
              <a:fillRect t="-13431"/>
            </a:stretch>
          </a:blipFill>
        </p:spPr>
      </p:sp>
      <p:sp>
        <p:nvSpPr>
          <p:cNvPr id="147" name="Freeform 147"/>
          <p:cNvSpPr/>
          <p:nvPr/>
        </p:nvSpPr>
        <p:spPr>
          <a:xfrm>
            <a:off x="365121" y="234607"/>
            <a:ext cx="2052974" cy="1239250"/>
          </a:xfrm>
          <a:custGeom>
            <a:avLst/>
            <a:gdLst/>
            <a:ahLst/>
            <a:cxnLst/>
            <a:rect l="l" t="t" r="r" b="b"/>
            <a:pathLst>
              <a:path w="2052974" h="1239250">
                <a:moveTo>
                  <a:pt x="0" y="0"/>
                </a:moveTo>
                <a:lnTo>
                  <a:pt x="2052974" y="0"/>
                </a:lnTo>
                <a:lnTo>
                  <a:pt x="2052974" y="1239250"/>
                </a:lnTo>
                <a:lnTo>
                  <a:pt x="0" y="1239250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</p:sp>
      <p:sp>
        <p:nvSpPr>
          <p:cNvPr id="148" name="TextBox 148"/>
          <p:cNvSpPr txBox="1"/>
          <p:nvPr/>
        </p:nvSpPr>
        <p:spPr>
          <a:xfrm>
            <a:off x="343431" y="598257"/>
            <a:ext cx="2074664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Code4Tomorrow</a:t>
            </a:r>
          </a:p>
        </p:txBody>
      </p:sp>
      <p:sp>
        <p:nvSpPr>
          <p:cNvPr id="149" name="TextBox 14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150" name="TextBox 150"/>
          <p:cNvSpPr txBox="1"/>
          <p:nvPr/>
        </p:nvSpPr>
        <p:spPr>
          <a:xfrm>
            <a:off x="7689942" y="9875328"/>
            <a:ext cx="3362424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@SIH Idea submission- Template </a:t>
            </a:r>
          </a:p>
        </p:txBody>
      </p:sp>
      <p:pic>
        <p:nvPicPr>
          <p:cNvPr id="152" name="Graphic 151" descr="Internet with solid fill">
            <a:extLst>
              <a:ext uri="{FF2B5EF4-FFF2-40B4-BE49-F238E27FC236}">
                <a16:creationId xmlns:a16="http://schemas.microsoft.com/office/drawing/2014/main" id="{BB233D5F-2DF7-828E-4797-64EB634C273D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661288" y="2544091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1480865"/>
            <a:ext cx="8223263" cy="3109356"/>
            <a:chOff x="0" y="0"/>
            <a:chExt cx="2165798" cy="8189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5798" cy="818925"/>
            </a:xfrm>
            <a:custGeom>
              <a:avLst/>
              <a:gdLst/>
              <a:ahLst/>
              <a:cxnLst/>
              <a:rect l="l" t="t" r="r" b="b"/>
              <a:pathLst>
                <a:path w="2165798" h="818925">
                  <a:moveTo>
                    <a:pt x="9415" y="0"/>
                  </a:moveTo>
                  <a:lnTo>
                    <a:pt x="2156383" y="0"/>
                  </a:lnTo>
                  <a:cubicBezTo>
                    <a:pt x="2161583" y="0"/>
                    <a:pt x="2165798" y="4215"/>
                    <a:pt x="2165798" y="9415"/>
                  </a:cubicBezTo>
                  <a:lnTo>
                    <a:pt x="2165798" y="809510"/>
                  </a:lnTo>
                  <a:cubicBezTo>
                    <a:pt x="2165798" y="812007"/>
                    <a:pt x="2164806" y="814402"/>
                    <a:pt x="2163040" y="816168"/>
                  </a:cubicBezTo>
                  <a:cubicBezTo>
                    <a:pt x="2161274" y="817933"/>
                    <a:pt x="2158880" y="818925"/>
                    <a:pt x="2156383" y="818925"/>
                  </a:cubicBezTo>
                  <a:lnTo>
                    <a:pt x="9415" y="818925"/>
                  </a:lnTo>
                  <a:cubicBezTo>
                    <a:pt x="4215" y="818925"/>
                    <a:pt x="0" y="814710"/>
                    <a:pt x="0" y="809510"/>
                  </a:cubicBezTo>
                  <a:lnTo>
                    <a:pt x="0" y="9415"/>
                  </a:lnTo>
                  <a:cubicBezTo>
                    <a:pt x="0" y="4215"/>
                    <a:pt x="4215" y="0"/>
                    <a:pt x="9415" y="0"/>
                  </a:cubicBezTo>
                  <a:close/>
                </a:path>
              </a:pathLst>
            </a:custGeom>
            <a:solidFill>
              <a:srgbClr val="E0F3FF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65798" cy="866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7762" y="1480865"/>
            <a:ext cx="8338547" cy="3109356"/>
            <a:chOff x="0" y="0"/>
            <a:chExt cx="2196161" cy="8189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96161" cy="818925"/>
            </a:xfrm>
            <a:custGeom>
              <a:avLst/>
              <a:gdLst/>
              <a:ahLst/>
              <a:cxnLst/>
              <a:rect l="l" t="t" r="r" b="b"/>
              <a:pathLst>
                <a:path w="2196161" h="818925">
                  <a:moveTo>
                    <a:pt x="9284" y="0"/>
                  </a:moveTo>
                  <a:lnTo>
                    <a:pt x="2186876" y="0"/>
                  </a:lnTo>
                  <a:cubicBezTo>
                    <a:pt x="2189339" y="0"/>
                    <a:pt x="2191700" y="978"/>
                    <a:pt x="2193441" y="2719"/>
                  </a:cubicBezTo>
                  <a:cubicBezTo>
                    <a:pt x="2195182" y="4461"/>
                    <a:pt x="2196161" y="6822"/>
                    <a:pt x="2196161" y="9284"/>
                  </a:cubicBezTo>
                  <a:lnTo>
                    <a:pt x="2196161" y="809641"/>
                  </a:lnTo>
                  <a:cubicBezTo>
                    <a:pt x="2196161" y="812103"/>
                    <a:pt x="2195182" y="814465"/>
                    <a:pt x="2193441" y="816206"/>
                  </a:cubicBezTo>
                  <a:cubicBezTo>
                    <a:pt x="2191700" y="817947"/>
                    <a:pt x="2189339" y="818925"/>
                    <a:pt x="2186876" y="818925"/>
                  </a:cubicBezTo>
                  <a:lnTo>
                    <a:pt x="9284" y="818925"/>
                  </a:lnTo>
                  <a:cubicBezTo>
                    <a:pt x="6822" y="818925"/>
                    <a:pt x="4461" y="817947"/>
                    <a:pt x="2719" y="816206"/>
                  </a:cubicBezTo>
                  <a:cubicBezTo>
                    <a:pt x="978" y="814465"/>
                    <a:pt x="0" y="812103"/>
                    <a:pt x="0" y="809641"/>
                  </a:cubicBezTo>
                  <a:lnTo>
                    <a:pt x="0" y="9284"/>
                  </a:lnTo>
                  <a:cubicBezTo>
                    <a:pt x="0" y="6822"/>
                    <a:pt x="978" y="4461"/>
                    <a:pt x="2719" y="2719"/>
                  </a:cubicBezTo>
                  <a:cubicBezTo>
                    <a:pt x="4461" y="978"/>
                    <a:pt x="6822" y="0"/>
                    <a:pt x="9284" y="0"/>
                  </a:cubicBezTo>
                  <a:close/>
                </a:path>
              </a:pathLst>
            </a:custGeom>
            <a:solidFill>
              <a:srgbClr val="E0F3FF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196161" cy="866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35622" y="2069480"/>
            <a:ext cx="704864" cy="693410"/>
          </a:xfrm>
          <a:custGeom>
            <a:avLst/>
            <a:gdLst/>
            <a:ahLst/>
            <a:cxnLst/>
            <a:rect l="l" t="t" r="r" b="b"/>
            <a:pathLst>
              <a:path w="704864" h="693410">
                <a:moveTo>
                  <a:pt x="0" y="0"/>
                </a:moveTo>
                <a:lnTo>
                  <a:pt x="704863" y="0"/>
                </a:lnTo>
                <a:lnTo>
                  <a:pt x="704863" y="693409"/>
                </a:lnTo>
                <a:lnTo>
                  <a:pt x="0" y="693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66368" y="3201503"/>
            <a:ext cx="843370" cy="561895"/>
          </a:xfrm>
          <a:custGeom>
            <a:avLst/>
            <a:gdLst/>
            <a:ahLst/>
            <a:cxnLst/>
            <a:rect l="l" t="t" r="r" b="b"/>
            <a:pathLst>
              <a:path w="843370" h="561895">
                <a:moveTo>
                  <a:pt x="0" y="0"/>
                </a:moveTo>
                <a:lnTo>
                  <a:pt x="843371" y="0"/>
                </a:lnTo>
                <a:lnTo>
                  <a:pt x="843371" y="561895"/>
                </a:lnTo>
                <a:lnTo>
                  <a:pt x="0" y="561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596392" y="2069480"/>
            <a:ext cx="649306" cy="649306"/>
          </a:xfrm>
          <a:custGeom>
            <a:avLst/>
            <a:gdLst/>
            <a:ahLst/>
            <a:cxnLst/>
            <a:rect l="l" t="t" r="r" b="b"/>
            <a:pathLst>
              <a:path w="649306" h="649306">
                <a:moveTo>
                  <a:pt x="0" y="0"/>
                </a:moveTo>
                <a:lnTo>
                  <a:pt x="649306" y="0"/>
                </a:lnTo>
                <a:lnTo>
                  <a:pt x="649306" y="649306"/>
                </a:lnTo>
                <a:lnTo>
                  <a:pt x="0" y="649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596392" y="3201503"/>
            <a:ext cx="649306" cy="635509"/>
          </a:xfrm>
          <a:custGeom>
            <a:avLst/>
            <a:gdLst/>
            <a:ahLst/>
            <a:cxnLst/>
            <a:rect l="l" t="t" r="r" b="b"/>
            <a:pathLst>
              <a:path w="649306" h="635509">
                <a:moveTo>
                  <a:pt x="0" y="0"/>
                </a:moveTo>
                <a:lnTo>
                  <a:pt x="649306" y="0"/>
                </a:lnTo>
                <a:lnTo>
                  <a:pt x="649306" y="635508"/>
                </a:lnTo>
                <a:lnTo>
                  <a:pt x="0" y="6355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40485" y="1550692"/>
            <a:ext cx="6984959" cy="280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FEASIBILITY</a:t>
            </a:r>
          </a:p>
          <a:p>
            <a:pPr marL="388620" lvl="1" indent="-194310" algn="just">
              <a:lnSpc>
                <a:spcPts val="3240"/>
              </a:lnSpc>
              <a:buFont typeface="Arial"/>
              <a:buChar char="•"/>
            </a:pPr>
            <a:r>
              <a:rPr lang="en-US" sz="18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Technical</a:t>
            </a:r>
            <a:r>
              <a:rPr lang="en-US" sz="1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built using existing tools and technologies like data analysis, mapping, and automation.</a:t>
            </a:r>
          </a:p>
          <a:p>
            <a:pPr marL="388620" lvl="1" indent="-194310" algn="just">
              <a:lnSpc>
                <a:spcPts val="3240"/>
              </a:lnSpc>
              <a:buFont typeface="Arial"/>
              <a:buChar char="•"/>
            </a:pPr>
            <a:r>
              <a:rPr lang="en-US" sz="18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Operational</a:t>
            </a:r>
            <a:r>
              <a:rPr lang="en-US" sz="1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for researchers, policymakers, and health officials to use without deep technical skills.</a:t>
            </a:r>
          </a:p>
          <a:p>
            <a:pPr marL="388620" lvl="1" indent="-194310" algn="just">
              <a:lnSpc>
                <a:spcPts val="3240"/>
              </a:lnSpc>
              <a:buFont typeface="Arial"/>
              <a:buChar char="•"/>
            </a:pPr>
            <a:r>
              <a:rPr lang="en-US" sz="18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Resource</a:t>
            </a:r>
            <a:r>
              <a:rPr lang="en-US" sz="1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Requires basic computing resources and existing groundwater data—no huge investment needed.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45698" y="1559582"/>
            <a:ext cx="7013602" cy="328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u="sng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VIABILITY</a:t>
            </a:r>
          </a:p>
          <a:p>
            <a:pPr marL="388620" lvl="1" indent="-194310" algn="just">
              <a:lnSpc>
                <a:spcPts val="3240"/>
              </a:lnSpc>
              <a:buFont typeface="Arial"/>
              <a:buChar char="•"/>
            </a:pPr>
            <a:r>
              <a:rPr lang="en-US" sz="18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Economic</a:t>
            </a:r>
            <a:r>
              <a:rPr lang="en-US" sz="1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Saves money by reducing manual work and errors, lowering long-term costs.</a:t>
            </a:r>
          </a:p>
          <a:p>
            <a:pPr marL="388620" lvl="1" indent="-194310" algn="just">
              <a:lnSpc>
                <a:spcPts val="3240"/>
              </a:lnSpc>
              <a:buFont typeface="Arial"/>
              <a:buChar char="•"/>
            </a:pPr>
            <a:r>
              <a:rPr lang="en-US" sz="18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Environmental</a:t>
            </a:r>
            <a:r>
              <a:rPr lang="en-US" sz="1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long-term sustainability by preventing water pollution and protecting ecosystems.</a:t>
            </a:r>
          </a:p>
          <a:p>
            <a:pPr marL="388620" lvl="1" indent="-194310" algn="just">
              <a:lnSpc>
                <a:spcPts val="3240"/>
              </a:lnSpc>
              <a:buFont typeface="Arial"/>
              <a:buChar char="•"/>
            </a:pPr>
            <a:r>
              <a:rPr lang="en-US" sz="18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Scalability</a:t>
            </a:r>
            <a:r>
              <a:rPr lang="en-US" sz="1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expanded to cover larger regions and more data over time.</a:t>
            </a:r>
          </a:p>
          <a:p>
            <a:pPr algn="just">
              <a:lnSpc>
                <a:spcPts val="3499"/>
              </a:lnSpc>
            </a:pPr>
            <a:endParaRPr lang="en-US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724400" y="310270"/>
            <a:ext cx="9106644" cy="862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1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FEASIBILITY AND VIABILITY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92482" y="4819037"/>
            <a:ext cx="8283827" cy="4439263"/>
            <a:chOff x="0" y="0"/>
            <a:chExt cx="2181749" cy="11691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81749" cy="1169189"/>
            </a:xfrm>
            <a:custGeom>
              <a:avLst/>
              <a:gdLst/>
              <a:ahLst/>
              <a:cxnLst/>
              <a:rect l="l" t="t" r="r" b="b"/>
              <a:pathLst>
                <a:path w="2181749" h="1169189">
                  <a:moveTo>
                    <a:pt x="9346" y="0"/>
                  </a:moveTo>
                  <a:lnTo>
                    <a:pt x="2172403" y="0"/>
                  </a:lnTo>
                  <a:cubicBezTo>
                    <a:pt x="2174881" y="0"/>
                    <a:pt x="2177259" y="985"/>
                    <a:pt x="2179011" y="2737"/>
                  </a:cubicBezTo>
                  <a:cubicBezTo>
                    <a:pt x="2180764" y="4490"/>
                    <a:pt x="2181749" y="6867"/>
                    <a:pt x="2181749" y="9346"/>
                  </a:cubicBezTo>
                  <a:lnTo>
                    <a:pt x="2181749" y="1159843"/>
                  </a:lnTo>
                  <a:cubicBezTo>
                    <a:pt x="2181749" y="1162321"/>
                    <a:pt x="2180764" y="1164698"/>
                    <a:pt x="2179011" y="1166451"/>
                  </a:cubicBezTo>
                  <a:cubicBezTo>
                    <a:pt x="2177259" y="1168204"/>
                    <a:pt x="2174881" y="1169189"/>
                    <a:pt x="2172403" y="1169189"/>
                  </a:cubicBezTo>
                  <a:lnTo>
                    <a:pt x="9346" y="1169189"/>
                  </a:lnTo>
                  <a:cubicBezTo>
                    <a:pt x="6867" y="1169189"/>
                    <a:pt x="4490" y="1168204"/>
                    <a:pt x="2737" y="1166451"/>
                  </a:cubicBezTo>
                  <a:cubicBezTo>
                    <a:pt x="985" y="1164698"/>
                    <a:pt x="0" y="1162321"/>
                    <a:pt x="0" y="1159843"/>
                  </a:cubicBezTo>
                  <a:lnTo>
                    <a:pt x="0" y="9346"/>
                  </a:lnTo>
                  <a:cubicBezTo>
                    <a:pt x="0" y="6867"/>
                    <a:pt x="985" y="4490"/>
                    <a:pt x="2737" y="2737"/>
                  </a:cubicBezTo>
                  <a:cubicBezTo>
                    <a:pt x="4490" y="985"/>
                    <a:pt x="6867" y="0"/>
                    <a:pt x="9346" y="0"/>
                  </a:cubicBezTo>
                  <a:close/>
                </a:path>
              </a:pathLst>
            </a:custGeom>
            <a:solidFill>
              <a:srgbClr val="FFF5F5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181749" cy="1216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96400" y="4819037"/>
            <a:ext cx="8283827" cy="4439263"/>
            <a:chOff x="0" y="0"/>
            <a:chExt cx="2181749" cy="11691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81749" cy="1169189"/>
            </a:xfrm>
            <a:custGeom>
              <a:avLst/>
              <a:gdLst/>
              <a:ahLst/>
              <a:cxnLst/>
              <a:rect l="l" t="t" r="r" b="b"/>
              <a:pathLst>
                <a:path w="2181749" h="1169189">
                  <a:moveTo>
                    <a:pt x="9346" y="0"/>
                  </a:moveTo>
                  <a:lnTo>
                    <a:pt x="2172403" y="0"/>
                  </a:lnTo>
                  <a:cubicBezTo>
                    <a:pt x="2174881" y="0"/>
                    <a:pt x="2177259" y="985"/>
                    <a:pt x="2179011" y="2737"/>
                  </a:cubicBezTo>
                  <a:cubicBezTo>
                    <a:pt x="2180764" y="4490"/>
                    <a:pt x="2181749" y="6867"/>
                    <a:pt x="2181749" y="9346"/>
                  </a:cubicBezTo>
                  <a:lnTo>
                    <a:pt x="2181749" y="1159843"/>
                  </a:lnTo>
                  <a:cubicBezTo>
                    <a:pt x="2181749" y="1162321"/>
                    <a:pt x="2180764" y="1164698"/>
                    <a:pt x="2179011" y="1166451"/>
                  </a:cubicBezTo>
                  <a:cubicBezTo>
                    <a:pt x="2177259" y="1168204"/>
                    <a:pt x="2174881" y="1169189"/>
                    <a:pt x="2172403" y="1169189"/>
                  </a:cubicBezTo>
                  <a:lnTo>
                    <a:pt x="9346" y="1169189"/>
                  </a:lnTo>
                  <a:cubicBezTo>
                    <a:pt x="6867" y="1169189"/>
                    <a:pt x="4490" y="1168204"/>
                    <a:pt x="2737" y="1166451"/>
                  </a:cubicBezTo>
                  <a:cubicBezTo>
                    <a:pt x="985" y="1164698"/>
                    <a:pt x="0" y="1162321"/>
                    <a:pt x="0" y="1159843"/>
                  </a:cubicBezTo>
                  <a:lnTo>
                    <a:pt x="0" y="9346"/>
                  </a:lnTo>
                  <a:cubicBezTo>
                    <a:pt x="0" y="6867"/>
                    <a:pt x="985" y="4490"/>
                    <a:pt x="2737" y="2737"/>
                  </a:cubicBezTo>
                  <a:cubicBezTo>
                    <a:pt x="4490" y="985"/>
                    <a:pt x="6867" y="0"/>
                    <a:pt x="9346" y="0"/>
                  </a:cubicBezTo>
                  <a:close/>
                </a:path>
              </a:pathLst>
            </a:custGeom>
            <a:solidFill>
              <a:srgbClr val="FFF5F5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181749" cy="1216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7852709" y="5597658"/>
            <a:ext cx="2392989" cy="2882022"/>
          </a:xfrm>
          <a:custGeom>
            <a:avLst/>
            <a:gdLst/>
            <a:ahLst/>
            <a:cxnLst/>
            <a:rect l="l" t="t" r="r" b="b"/>
            <a:pathLst>
              <a:path w="2392989" h="2882022">
                <a:moveTo>
                  <a:pt x="0" y="0"/>
                </a:moveTo>
                <a:lnTo>
                  <a:pt x="2392989" y="0"/>
                </a:lnTo>
                <a:lnTo>
                  <a:pt x="2392989" y="2882022"/>
                </a:lnTo>
                <a:lnTo>
                  <a:pt x="0" y="28820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1827" r="-5178" b="-11827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766368" y="5052083"/>
            <a:ext cx="6903112" cy="3919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</a:pPr>
            <a:r>
              <a:rPr lang="en-US" sz="2086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</a:t>
            </a:r>
          </a:p>
          <a:p>
            <a:pPr marL="405468" lvl="1" indent="-202734" algn="just">
              <a:lnSpc>
                <a:spcPts val="2817"/>
              </a:lnSpc>
              <a:buFont typeface="Arial"/>
              <a:buChar char="•"/>
            </a:pPr>
            <a:r>
              <a:rPr lang="en-US" sz="1878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Issues</a:t>
            </a:r>
            <a:r>
              <a:rPr lang="en-US" sz="187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Limited availability, inconsistent formats, and missing geo-coordinates can affect accuracy.</a:t>
            </a:r>
          </a:p>
          <a:p>
            <a:pPr marL="405468" lvl="1" indent="-202734" algn="just">
              <a:lnSpc>
                <a:spcPts val="2817"/>
              </a:lnSpc>
              <a:buFont typeface="Arial"/>
              <a:buChar char="•"/>
            </a:pPr>
            <a:r>
              <a:rPr lang="en-US" sz="1878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Technical Challenges</a:t>
            </a:r>
            <a:r>
              <a:rPr lang="en-US" sz="187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Integration of IoT, real-time data, and predictive models may be complex and resource-intensive.</a:t>
            </a:r>
          </a:p>
          <a:p>
            <a:pPr marL="405468" lvl="1" indent="-202734" algn="just">
              <a:lnSpc>
                <a:spcPts val="2817"/>
              </a:lnSpc>
              <a:buFont typeface="Arial"/>
              <a:buChar char="•"/>
            </a:pPr>
            <a:r>
              <a:rPr lang="en-US" sz="1878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Financial Constraints</a:t>
            </a:r>
            <a:r>
              <a:rPr lang="en-US" sz="187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Advanced features and long-term maintenance require sustainable funding.</a:t>
            </a:r>
          </a:p>
          <a:p>
            <a:pPr marL="405468" lvl="1" indent="-202734" algn="just">
              <a:lnSpc>
                <a:spcPts val="2817"/>
              </a:lnSpc>
              <a:buFont typeface="Arial"/>
              <a:buChar char="•"/>
            </a:pPr>
            <a:r>
              <a:rPr lang="en-US" sz="1878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Operational Limitations</a:t>
            </a:r>
            <a:r>
              <a:rPr lang="en-US" sz="187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User training, internet connectivity, and system adoption in remote areas may pose hurdles.</a:t>
            </a:r>
          </a:p>
          <a:p>
            <a:pPr marL="405468" lvl="1" indent="-202734" algn="just">
              <a:lnSpc>
                <a:spcPts val="2817"/>
              </a:lnSpc>
              <a:buFont typeface="Arial"/>
              <a:buChar char="•"/>
            </a:pPr>
            <a:r>
              <a:rPr lang="en-US" sz="1878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Regulatory &amp; Ethical Risks</a:t>
            </a:r>
            <a:r>
              <a:rPr lang="en-US" sz="187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Data privacy compliance and adapting to changing environmental policies are essential.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45698" y="5133975"/>
            <a:ext cx="7013602" cy="459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SOLUTION</a:t>
            </a:r>
          </a:p>
          <a:p>
            <a:pPr marL="388620" lvl="1" indent="-194310" algn="just">
              <a:lnSpc>
                <a:spcPts val="2700"/>
              </a:lnSpc>
              <a:buFont typeface="Arial"/>
              <a:buChar char="•"/>
            </a:pPr>
            <a:r>
              <a:rPr lang="en-US" sz="18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Issues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Collaborate with agencies, use data cleaning tools, and validate geo-coordinates.</a:t>
            </a:r>
          </a:p>
          <a:p>
            <a:pPr marL="388620" lvl="1" indent="-194310" algn="just">
              <a:lnSpc>
                <a:spcPts val="2700"/>
              </a:lnSpc>
              <a:buFont typeface="Arial"/>
              <a:buChar char="•"/>
            </a:pPr>
            <a:r>
              <a:rPr lang="en-US" sz="18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Technical challenges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Use modular architecture, cloud for scalability, and add AI/ML features gradually.</a:t>
            </a:r>
          </a:p>
          <a:p>
            <a:pPr marL="388620" lvl="1" indent="-194310" algn="just">
              <a:lnSpc>
                <a:spcPts val="2700"/>
              </a:lnSpc>
              <a:buFont typeface="Arial"/>
              <a:buChar char="•"/>
            </a:pPr>
            <a:r>
              <a:rPr lang="en-US" sz="18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Financial constraints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Begin with an MVP, seek government/NGO funding, and use open-source tools.</a:t>
            </a:r>
          </a:p>
          <a:p>
            <a:pPr marL="388620" lvl="1" indent="-194310" algn="just">
              <a:lnSpc>
                <a:spcPts val="2700"/>
              </a:lnSpc>
              <a:buFont typeface="Arial"/>
              <a:buChar char="•"/>
            </a:pPr>
            <a:r>
              <a:rPr lang="en-US" sz="18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Operational limitations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Provide training, enable offline data entry with syncing, and ensure mobile-friendly access for remote areas.</a:t>
            </a:r>
          </a:p>
          <a:p>
            <a:pPr marL="388620" lvl="1" indent="-194310" algn="just">
              <a:lnSpc>
                <a:spcPts val="2700"/>
              </a:lnSpc>
              <a:buFont typeface="Arial"/>
              <a:buChar char="•"/>
            </a:pPr>
            <a:r>
              <a:rPr lang="en-US" sz="18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Regulatory &amp; ethical risks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Comply with data privacy laws, keep pollution limits configurable, and maintain transparent data policies.</a:t>
            </a:r>
          </a:p>
          <a:p>
            <a:pPr algn="just">
              <a:lnSpc>
                <a:spcPts val="2086"/>
              </a:lnSpc>
            </a:pPr>
            <a:endParaRPr lang="en-US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2086"/>
              </a:lnSpc>
            </a:pPr>
            <a:endParaRPr lang="en-US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5337380" y="89467"/>
            <a:ext cx="2754109" cy="1408711"/>
          </a:xfrm>
          <a:custGeom>
            <a:avLst/>
            <a:gdLst/>
            <a:ahLst/>
            <a:cxnLst/>
            <a:rect l="l" t="t" r="r" b="b"/>
            <a:pathLst>
              <a:path w="2754109" h="1408711">
                <a:moveTo>
                  <a:pt x="0" y="0"/>
                </a:moveTo>
                <a:lnTo>
                  <a:pt x="2754109" y="0"/>
                </a:lnTo>
                <a:lnTo>
                  <a:pt x="2754109" y="1408710"/>
                </a:lnTo>
                <a:lnTo>
                  <a:pt x="0" y="14087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44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37762" y="196088"/>
            <a:ext cx="1980446" cy="1195469"/>
          </a:xfrm>
          <a:custGeom>
            <a:avLst/>
            <a:gdLst/>
            <a:ahLst/>
            <a:cxnLst/>
            <a:rect l="l" t="t" r="r" b="b"/>
            <a:pathLst>
              <a:path w="1980446" h="1195469">
                <a:moveTo>
                  <a:pt x="0" y="0"/>
                </a:moveTo>
                <a:lnTo>
                  <a:pt x="1980445" y="0"/>
                </a:lnTo>
                <a:lnTo>
                  <a:pt x="1980445" y="1195469"/>
                </a:lnTo>
                <a:lnTo>
                  <a:pt x="0" y="11954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217998" y="9809114"/>
            <a:ext cx="18787621" cy="724633"/>
          </a:xfrm>
          <a:custGeom>
            <a:avLst/>
            <a:gdLst/>
            <a:ahLst/>
            <a:cxnLst/>
            <a:rect l="l" t="t" r="r" b="b"/>
            <a:pathLst>
              <a:path w="18787621" h="724633">
                <a:moveTo>
                  <a:pt x="0" y="0"/>
                </a:moveTo>
                <a:lnTo>
                  <a:pt x="18787621" y="0"/>
                </a:lnTo>
                <a:lnTo>
                  <a:pt x="18787621" y="724632"/>
                </a:lnTo>
                <a:lnTo>
                  <a:pt x="0" y="7246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13431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503153" y="620440"/>
            <a:ext cx="2074664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Code4Tomorrow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52709" y="9826625"/>
            <a:ext cx="3362424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@SIH Idea submission- Template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1622" y="1807677"/>
            <a:ext cx="8422578" cy="7450623"/>
            <a:chOff x="0" y="0"/>
            <a:chExt cx="2218292" cy="1962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18292" cy="1962304"/>
            </a:xfrm>
            <a:custGeom>
              <a:avLst/>
              <a:gdLst/>
              <a:ahLst/>
              <a:cxnLst/>
              <a:rect l="l" t="t" r="r" b="b"/>
              <a:pathLst>
                <a:path w="2218292" h="1962304">
                  <a:moveTo>
                    <a:pt x="18384" y="0"/>
                  </a:moveTo>
                  <a:lnTo>
                    <a:pt x="2199908" y="0"/>
                  </a:lnTo>
                  <a:cubicBezTo>
                    <a:pt x="2210061" y="0"/>
                    <a:pt x="2218292" y="8231"/>
                    <a:pt x="2218292" y="18384"/>
                  </a:cubicBezTo>
                  <a:lnTo>
                    <a:pt x="2218292" y="1943920"/>
                  </a:lnTo>
                  <a:cubicBezTo>
                    <a:pt x="2218292" y="1954073"/>
                    <a:pt x="2210061" y="1962304"/>
                    <a:pt x="2199908" y="1962304"/>
                  </a:cubicBezTo>
                  <a:lnTo>
                    <a:pt x="18384" y="1962304"/>
                  </a:lnTo>
                  <a:cubicBezTo>
                    <a:pt x="8231" y="1962304"/>
                    <a:pt x="0" y="1954073"/>
                    <a:pt x="0" y="1943920"/>
                  </a:cubicBezTo>
                  <a:lnTo>
                    <a:pt x="0" y="18384"/>
                  </a:lnTo>
                  <a:cubicBezTo>
                    <a:pt x="0" y="8231"/>
                    <a:pt x="8231" y="0"/>
                    <a:pt x="18384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66141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218292" cy="2009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5532988"/>
            <a:ext cx="7302029" cy="0"/>
          </a:xfrm>
          <a:prstGeom prst="line">
            <a:avLst/>
          </a:prstGeom>
          <a:ln w="38100" cap="flat">
            <a:solidFill>
              <a:srgbClr val="6614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4935311" y="2420218"/>
            <a:ext cx="0" cy="6492240"/>
          </a:xfrm>
          <a:prstGeom prst="line">
            <a:avLst/>
          </a:prstGeom>
          <a:ln w="38100" cap="flat">
            <a:solidFill>
              <a:srgbClr val="66141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9508550" y="1788627"/>
            <a:ext cx="8422578" cy="7450623"/>
            <a:chOff x="0" y="0"/>
            <a:chExt cx="2218292" cy="19623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8292" cy="1962304"/>
            </a:xfrm>
            <a:custGeom>
              <a:avLst/>
              <a:gdLst/>
              <a:ahLst/>
              <a:cxnLst/>
              <a:rect l="l" t="t" r="r" b="b"/>
              <a:pathLst>
                <a:path w="2218292" h="1962304">
                  <a:moveTo>
                    <a:pt x="18384" y="0"/>
                  </a:moveTo>
                  <a:lnTo>
                    <a:pt x="2199908" y="0"/>
                  </a:lnTo>
                  <a:cubicBezTo>
                    <a:pt x="2210061" y="0"/>
                    <a:pt x="2218292" y="8231"/>
                    <a:pt x="2218292" y="18384"/>
                  </a:cubicBezTo>
                  <a:lnTo>
                    <a:pt x="2218292" y="1943920"/>
                  </a:lnTo>
                  <a:cubicBezTo>
                    <a:pt x="2218292" y="1954073"/>
                    <a:pt x="2210061" y="1962304"/>
                    <a:pt x="2199908" y="1962304"/>
                  </a:cubicBezTo>
                  <a:lnTo>
                    <a:pt x="18384" y="1962304"/>
                  </a:lnTo>
                  <a:cubicBezTo>
                    <a:pt x="8231" y="1962304"/>
                    <a:pt x="0" y="1954073"/>
                    <a:pt x="0" y="1943920"/>
                  </a:cubicBezTo>
                  <a:lnTo>
                    <a:pt x="0" y="18384"/>
                  </a:lnTo>
                  <a:cubicBezTo>
                    <a:pt x="0" y="8231"/>
                    <a:pt x="8231" y="0"/>
                    <a:pt x="18384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661414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218292" cy="2009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998000" y="4167790"/>
            <a:ext cx="2296200" cy="3061600"/>
          </a:xfrm>
          <a:custGeom>
            <a:avLst/>
            <a:gdLst/>
            <a:ahLst/>
            <a:cxnLst/>
            <a:rect l="l" t="t" r="r" b="b"/>
            <a:pathLst>
              <a:path w="2296200" h="3061600">
                <a:moveTo>
                  <a:pt x="0" y="0"/>
                </a:moveTo>
                <a:lnTo>
                  <a:pt x="2296201" y="0"/>
                </a:lnTo>
                <a:lnTo>
                  <a:pt x="2296201" y="3061601"/>
                </a:lnTo>
                <a:lnTo>
                  <a:pt x="0" y="3061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13679139" y="2420218"/>
            <a:ext cx="0" cy="6492240"/>
          </a:xfrm>
          <a:prstGeom prst="line">
            <a:avLst/>
          </a:prstGeom>
          <a:ln w="38100" cap="flat">
            <a:solidFill>
              <a:srgbClr val="6614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28125" y="5513938"/>
            <a:ext cx="7302029" cy="0"/>
          </a:xfrm>
          <a:prstGeom prst="line">
            <a:avLst/>
          </a:prstGeom>
          <a:ln w="38100" cap="flat">
            <a:solidFill>
              <a:srgbClr val="6614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5358902" y="187795"/>
            <a:ext cx="2754109" cy="1408711"/>
          </a:xfrm>
          <a:custGeom>
            <a:avLst/>
            <a:gdLst/>
            <a:ahLst/>
            <a:cxnLst/>
            <a:rect l="l" t="t" r="r" b="b"/>
            <a:pathLst>
              <a:path w="2754109" h="1408711">
                <a:moveTo>
                  <a:pt x="0" y="0"/>
                </a:moveTo>
                <a:lnTo>
                  <a:pt x="2754109" y="0"/>
                </a:lnTo>
                <a:lnTo>
                  <a:pt x="2754109" y="1408711"/>
                </a:lnTo>
                <a:lnTo>
                  <a:pt x="0" y="1408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4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90162" y="348488"/>
            <a:ext cx="1980446" cy="1195469"/>
          </a:xfrm>
          <a:custGeom>
            <a:avLst/>
            <a:gdLst/>
            <a:ahLst/>
            <a:cxnLst/>
            <a:rect l="l" t="t" r="r" b="b"/>
            <a:pathLst>
              <a:path w="1980446" h="1195469">
                <a:moveTo>
                  <a:pt x="0" y="0"/>
                </a:moveTo>
                <a:lnTo>
                  <a:pt x="1980445" y="0"/>
                </a:lnTo>
                <a:lnTo>
                  <a:pt x="1980445" y="1195469"/>
                </a:lnTo>
                <a:lnTo>
                  <a:pt x="0" y="1195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027104" y="2244523"/>
            <a:ext cx="1935929" cy="1657640"/>
          </a:xfrm>
          <a:custGeom>
            <a:avLst/>
            <a:gdLst/>
            <a:ahLst/>
            <a:cxnLst/>
            <a:rect l="l" t="t" r="r" b="b"/>
            <a:pathLst>
              <a:path w="1935929" h="1657640">
                <a:moveTo>
                  <a:pt x="0" y="0"/>
                </a:moveTo>
                <a:lnTo>
                  <a:pt x="1935929" y="0"/>
                </a:lnTo>
                <a:lnTo>
                  <a:pt x="1935929" y="1657640"/>
                </a:lnTo>
                <a:lnTo>
                  <a:pt x="0" y="1657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880090" y="2374964"/>
            <a:ext cx="1990925" cy="1498624"/>
          </a:xfrm>
          <a:custGeom>
            <a:avLst/>
            <a:gdLst/>
            <a:ahLst/>
            <a:cxnLst/>
            <a:rect l="l" t="t" r="r" b="b"/>
            <a:pathLst>
              <a:path w="1990925" h="1498624">
                <a:moveTo>
                  <a:pt x="0" y="0"/>
                </a:moveTo>
                <a:lnTo>
                  <a:pt x="1990925" y="0"/>
                </a:lnTo>
                <a:lnTo>
                  <a:pt x="1990925" y="1498624"/>
                </a:lnTo>
                <a:lnTo>
                  <a:pt x="0" y="14986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932578" y="5578059"/>
            <a:ext cx="1581150" cy="1651332"/>
          </a:xfrm>
          <a:custGeom>
            <a:avLst/>
            <a:gdLst/>
            <a:ahLst/>
            <a:cxnLst/>
            <a:rect l="l" t="t" r="r" b="b"/>
            <a:pathLst>
              <a:path w="1581150" h="1651332">
                <a:moveTo>
                  <a:pt x="0" y="0"/>
                </a:moveTo>
                <a:lnTo>
                  <a:pt x="1581150" y="0"/>
                </a:lnTo>
                <a:lnTo>
                  <a:pt x="1581150" y="1651332"/>
                </a:lnTo>
                <a:lnTo>
                  <a:pt x="0" y="16513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337707" y="5671975"/>
            <a:ext cx="1314723" cy="1423421"/>
          </a:xfrm>
          <a:custGeom>
            <a:avLst/>
            <a:gdLst/>
            <a:ahLst/>
            <a:cxnLst/>
            <a:rect l="l" t="t" r="r" b="b"/>
            <a:pathLst>
              <a:path w="1314723" h="1423421">
                <a:moveTo>
                  <a:pt x="0" y="0"/>
                </a:moveTo>
                <a:lnTo>
                  <a:pt x="1314723" y="0"/>
                </a:lnTo>
                <a:lnTo>
                  <a:pt x="1314723" y="1423421"/>
                </a:lnTo>
                <a:lnTo>
                  <a:pt x="0" y="14234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831766" y="2374964"/>
            <a:ext cx="1723312" cy="1415270"/>
          </a:xfrm>
          <a:custGeom>
            <a:avLst/>
            <a:gdLst/>
            <a:ahLst/>
            <a:cxnLst/>
            <a:rect l="l" t="t" r="r" b="b"/>
            <a:pathLst>
              <a:path w="1723312" h="1415270">
                <a:moveTo>
                  <a:pt x="0" y="0"/>
                </a:moveTo>
                <a:lnTo>
                  <a:pt x="1723311" y="0"/>
                </a:lnTo>
                <a:lnTo>
                  <a:pt x="1723311" y="1415270"/>
                </a:lnTo>
                <a:lnTo>
                  <a:pt x="0" y="14152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872576" y="2374964"/>
            <a:ext cx="1286665" cy="1527199"/>
          </a:xfrm>
          <a:custGeom>
            <a:avLst/>
            <a:gdLst/>
            <a:ahLst/>
            <a:cxnLst/>
            <a:rect l="l" t="t" r="r" b="b"/>
            <a:pathLst>
              <a:path w="1286665" h="1527199">
                <a:moveTo>
                  <a:pt x="0" y="0"/>
                </a:moveTo>
                <a:lnTo>
                  <a:pt x="1286665" y="0"/>
                </a:lnTo>
                <a:lnTo>
                  <a:pt x="1286665" y="1527199"/>
                </a:lnTo>
                <a:lnTo>
                  <a:pt x="0" y="15271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928418" y="5698591"/>
            <a:ext cx="1423421" cy="1423421"/>
          </a:xfrm>
          <a:custGeom>
            <a:avLst/>
            <a:gdLst/>
            <a:ahLst/>
            <a:cxnLst/>
            <a:rect l="l" t="t" r="r" b="b"/>
            <a:pathLst>
              <a:path w="1423421" h="1423421">
                <a:moveTo>
                  <a:pt x="0" y="0"/>
                </a:moveTo>
                <a:lnTo>
                  <a:pt x="1423421" y="0"/>
                </a:lnTo>
                <a:lnTo>
                  <a:pt x="1423421" y="1423420"/>
                </a:lnTo>
                <a:lnTo>
                  <a:pt x="0" y="14234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006026" y="5742393"/>
            <a:ext cx="1417211" cy="1429721"/>
          </a:xfrm>
          <a:custGeom>
            <a:avLst/>
            <a:gdLst/>
            <a:ahLst/>
            <a:cxnLst/>
            <a:rect l="l" t="t" r="r" b="b"/>
            <a:pathLst>
              <a:path w="1417211" h="1429721">
                <a:moveTo>
                  <a:pt x="0" y="0"/>
                </a:moveTo>
                <a:lnTo>
                  <a:pt x="1417211" y="0"/>
                </a:lnTo>
                <a:lnTo>
                  <a:pt x="1417211" y="1429721"/>
                </a:lnTo>
                <a:lnTo>
                  <a:pt x="0" y="142972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715000" y="166370"/>
            <a:ext cx="7748219" cy="862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10"/>
              </a:lnSpc>
              <a:spcBef>
                <a:spcPct val="0"/>
              </a:spcBef>
            </a:pPr>
            <a:r>
              <a:rPr lang="en-US" sz="5000" b="1" u="sng" dirty="0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IMAPCTS AND BENIFITS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035545" y="1155815"/>
            <a:ext cx="1494731" cy="44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4"/>
              </a:lnSpc>
              <a:spcBef>
                <a:spcPct val="0"/>
              </a:spcBef>
            </a:pPr>
            <a:r>
              <a:rPr lang="en-US" sz="2499" b="1" u="sng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IMAPCTS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43221" y="1164506"/>
            <a:ext cx="1633736" cy="87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499" b="1" u="sng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BENEFITS</a:t>
            </a:r>
          </a:p>
          <a:p>
            <a:pPr algn="ctr">
              <a:lnSpc>
                <a:spcPts val="3504"/>
              </a:lnSpc>
              <a:spcBef>
                <a:spcPct val="0"/>
              </a:spcBef>
            </a:pPr>
            <a:endParaRPr lang="en-US" sz="2499" b="1" u="sng">
              <a:solidFill>
                <a:srgbClr val="000000"/>
              </a:solidFill>
              <a:latin typeface="Garamond Bold"/>
              <a:ea typeface="Garamond Bold"/>
              <a:cs typeface="Garamond Bold"/>
              <a:sym typeface="Garamond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07226" y="3825963"/>
            <a:ext cx="3575685" cy="191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Public Health Protection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Early detection of heavy metal contamination reduces risks of chronic diseases (kidney damage, neurological disorders, cancer).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087711" y="3825963"/>
            <a:ext cx="3575685" cy="191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Policy Support 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scientific evidence for government agencies to frame water safety regulations and pollution control strategies.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087711" y="7181766"/>
            <a:ext cx="3575685" cy="191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Environmental Monitoring 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Enables continuous tracking of groundwater quality across regions, identifying hotspots of contamination.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28700" y="7139133"/>
            <a:ext cx="3754211" cy="191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Operational Efficiency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Automates complex index calculations, saving time for researchers and reducing dependence on manual computations.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879154" y="3825963"/>
            <a:ext cx="3628535" cy="16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Accuracy &amp; Efficiency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standardized calculations save time and reduce human error compared to manual methods.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850589" y="3825963"/>
            <a:ext cx="3537585" cy="191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User Accessibility &amp; Data Support: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Simplifies complex data for all users and enables evidence-based decisions for water safety and resource management.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852286" y="7181766"/>
            <a:ext cx="3575685" cy="16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Scalability &amp; Integration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Easily integrates with GIS, IoT sensors, and can expand to monitor other pollutants.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926789" y="7181766"/>
            <a:ext cx="3575685" cy="16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Sustainability &amp; Impact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long-term groundwater management and aligns with Sustainable Development Goal for clean water and sanitation.</a:t>
            </a:r>
          </a:p>
        </p:txBody>
      </p:sp>
      <p:sp>
        <p:nvSpPr>
          <p:cNvPr id="34" name="Freeform 34"/>
          <p:cNvSpPr/>
          <p:nvPr/>
        </p:nvSpPr>
        <p:spPr>
          <a:xfrm>
            <a:off x="-65598" y="9734550"/>
            <a:ext cx="18787621" cy="951596"/>
          </a:xfrm>
          <a:custGeom>
            <a:avLst/>
            <a:gdLst/>
            <a:ahLst/>
            <a:cxnLst/>
            <a:rect l="l" t="t" r="r" b="b"/>
            <a:pathLst>
              <a:path w="18787621" h="951596">
                <a:moveTo>
                  <a:pt x="0" y="0"/>
                </a:moveTo>
                <a:lnTo>
                  <a:pt x="18787621" y="0"/>
                </a:lnTo>
                <a:lnTo>
                  <a:pt x="18787621" y="951596"/>
                </a:lnTo>
                <a:lnTo>
                  <a:pt x="0" y="95159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7885" r="-7885"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655553" y="772840"/>
            <a:ext cx="2074664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Code4Tomorrow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998000" y="9865543"/>
            <a:ext cx="3362424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@SIH Idea submission- Template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573204"/>
            <a:ext cx="8043430" cy="7685096"/>
            <a:chOff x="0" y="0"/>
            <a:chExt cx="2118434" cy="2024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18434" cy="2024058"/>
            </a:xfrm>
            <a:custGeom>
              <a:avLst/>
              <a:gdLst/>
              <a:ahLst/>
              <a:cxnLst/>
              <a:rect l="l" t="t" r="r" b="b"/>
              <a:pathLst>
                <a:path w="2118434" h="2024058">
                  <a:moveTo>
                    <a:pt x="9625" y="0"/>
                  </a:moveTo>
                  <a:lnTo>
                    <a:pt x="2108809" y="0"/>
                  </a:lnTo>
                  <a:cubicBezTo>
                    <a:pt x="2111362" y="0"/>
                    <a:pt x="2113810" y="1014"/>
                    <a:pt x="2115615" y="2819"/>
                  </a:cubicBezTo>
                  <a:cubicBezTo>
                    <a:pt x="2117420" y="4624"/>
                    <a:pt x="2118434" y="7072"/>
                    <a:pt x="2118434" y="9625"/>
                  </a:cubicBezTo>
                  <a:lnTo>
                    <a:pt x="2118434" y="2014433"/>
                  </a:lnTo>
                  <a:cubicBezTo>
                    <a:pt x="2118434" y="2016986"/>
                    <a:pt x="2117420" y="2019434"/>
                    <a:pt x="2115615" y="2021239"/>
                  </a:cubicBezTo>
                  <a:cubicBezTo>
                    <a:pt x="2113810" y="2023044"/>
                    <a:pt x="2111362" y="2024058"/>
                    <a:pt x="2108809" y="2024058"/>
                  </a:cubicBezTo>
                  <a:lnTo>
                    <a:pt x="9625" y="2024058"/>
                  </a:lnTo>
                  <a:cubicBezTo>
                    <a:pt x="7072" y="2024058"/>
                    <a:pt x="4624" y="2023044"/>
                    <a:pt x="2819" y="2021239"/>
                  </a:cubicBezTo>
                  <a:cubicBezTo>
                    <a:pt x="1014" y="2019434"/>
                    <a:pt x="0" y="2016986"/>
                    <a:pt x="0" y="2014433"/>
                  </a:cubicBezTo>
                  <a:lnTo>
                    <a:pt x="0" y="9625"/>
                  </a:lnTo>
                  <a:cubicBezTo>
                    <a:pt x="0" y="7072"/>
                    <a:pt x="1014" y="4624"/>
                    <a:pt x="2819" y="2819"/>
                  </a:cubicBezTo>
                  <a:cubicBezTo>
                    <a:pt x="4624" y="1014"/>
                    <a:pt x="7072" y="0"/>
                    <a:pt x="9625" y="0"/>
                  </a:cubicBezTo>
                  <a:close/>
                </a:path>
              </a:pathLst>
            </a:custGeom>
            <a:solidFill>
              <a:srgbClr val="FFF5F5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18434" cy="2071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30287" y="2451100"/>
            <a:ext cx="7240255" cy="528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“A Novel Approach for Indexing Heavy Metals Pollution…”</a:t>
            </a:r>
          </a:p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      (</a:t>
            </a:r>
            <a:r>
              <a:rPr lang="en-US" sz="2499" b="1" u="sng">
                <a:solidFill>
                  <a:srgbClr val="1F497D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  <a:hlinkClick r:id="rId2" tooltip="http://pmc.ncbi.nlm.nih.gov/articles/PMC7068333"/>
              </a:rPr>
              <a:t>Link</a:t>
            </a: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“Perspectives of heavy metal pollution indices…”</a:t>
            </a:r>
          </a:p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      (</a:t>
            </a:r>
            <a:r>
              <a:rPr lang="en-US" sz="2499" b="1">
                <a:solidFill>
                  <a:srgbClr val="1F497D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sciencedirect.com</a:t>
            </a:r>
            <a:r>
              <a:rPr lang="en-US" sz="2499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)</a:t>
            </a:r>
          </a:p>
          <a:p>
            <a:pPr algn="just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Times New Roman Medium"/>
              <a:ea typeface="Times New Roman Medium"/>
              <a:cs typeface="Times New Roman Medium"/>
              <a:sym typeface="Times New Roman Medium"/>
            </a:endParaRP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“Human health risk assessment of drinking water using heavy metal pollution index: a GIS-based investigation…”</a:t>
            </a:r>
          </a:p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      (</a:t>
            </a:r>
            <a:r>
              <a:rPr lang="en-US" sz="2499" b="1">
                <a:solidFill>
                  <a:srgbClr val="1F497D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link.springer.com</a:t>
            </a:r>
            <a:r>
              <a:rPr lang="en-US" sz="2499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)</a:t>
            </a:r>
          </a:p>
        </p:txBody>
      </p:sp>
      <p:sp>
        <p:nvSpPr>
          <p:cNvPr id="6" name="Freeform 6"/>
          <p:cNvSpPr/>
          <p:nvPr/>
        </p:nvSpPr>
        <p:spPr>
          <a:xfrm>
            <a:off x="15533891" y="38110"/>
            <a:ext cx="2754109" cy="1408711"/>
          </a:xfrm>
          <a:custGeom>
            <a:avLst/>
            <a:gdLst/>
            <a:ahLst/>
            <a:cxnLst/>
            <a:rect l="l" t="t" r="r" b="b"/>
            <a:pathLst>
              <a:path w="2754109" h="1408711">
                <a:moveTo>
                  <a:pt x="0" y="0"/>
                </a:moveTo>
                <a:lnTo>
                  <a:pt x="2754109" y="0"/>
                </a:lnTo>
                <a:lnTo>
                  <a:pt x="2754109" y="1408710"/>
                </a:lnTo>
                <a:lnTo>
                  <a:pt x="0" y="1408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648201" y="318770"/>
            <a:ext cx="10155266" cy="862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10"/>
              </a:lnSpc>
              <a:spcBef>
                <a:spcPct val="0"/>
              </a:spcBef>
            </a:pPr>
            <a:r>
              <a:rPr lang="en-US" sz="5000" b="1" u="sng" dirty="0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REASEARCH AND REFERENCES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215870" y="1573204"/>
            <a:ext cx="8043430" cy="7685096"/>
            <a:chOff x="0" y="0"/>
            <a:chExt cx="2118434" cy="20240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18434" cy="2024058"/>
            </a:xfrm>
            <a:custGeom>
              <a:avLst/>
              <a:gdLst/>
              <a:ahLst/>
              <a:cxnLst/>
              <a:rect l="l" t="t" r="r" b="b"/>
              <a:pathLst>
                <a:path w="2118434" h="2024058">
                  <a:moveTo>
                    <a:pt x="9625" y="0"/>
                  </a:moveTo>
                  <a:lnTo>
                    <a:pt x="2108809" y="0"/>
                  </a:lnTo>
                  <a:cubicBezTo>
                    <a:pt x="2111362" y="0"/>
                    <a:pt x="2113810" y="1014"/>
                    <a:pt x="2115615" y="2819"/>
                  </a:cubicBezTo>
                  <a:cubicBezTo>
                    <a:pt x="2117420" y="4624"/>
                    <a:pt x="2118434" y="7072"/>
                    <a:pt x="2118434" y="9625"/>
                  </a:cubicBezTo>
                  <a:lnTo>
                    <a:pt x="2118434" y="2014433"/>
                  </a:lnTo>
                  <a:cubicBezTo>
                    <a:pt x="2118434" y="2016986"/>
                    <a:pt x="2117420" y="2019434"/>
                    <a:pt x="2115615" y="2021239"/>
                  </a:cubicBezTo>
                  <a:cubicBezTo>
                    <a:pt x="2113810" y="2023044"/>
                    <a:pt x="2111362" y="2024058"/>
                    <a:pt x="2108809" y="2024058"/>
                  </a:cubicBezTo>
                  <a:lnTo>
                    <a:pt x="9625" y="2024058"/>
                  </a:lnTo>
                  <a:cubicBezTo>
                    <a:pt x="7072" y="2024058"/>
                    <a:pt x="4624" y="2023044"/>
                    <a:pt x="2819" y="2021239"/>
                  </a:cubicBezTo>
                  <a:cubicBezTo>
                    <a:pt x="1014" y="2019434"/>
                    <a:pt x="0" y="2016986"/>
                    <a:pt x="0" y="2014433"/>
                  </a:cubicBezTo>
                  <a:lnTo>
                    <a:pt x="0" y="9625"/>
                  </a:lnTo>
                  <a:cubicBezTo>
                    <a:pt x="0" y="7072"/>
                    <a:pt x="1014" y="4624"/>
                    <a:pt x="2819" y="2819"/>
                  </a:cubicBezTo>
                  <a:cubicBezTo>
                    <a:pt x="4624" y="1014"/>
                    <a:pt x="7072" y="0"/>
                    <a:pt x="9625" y="0"/>
                  </a:cubicBezTo>
                  <a:close/>
                </a:path>
              </a:pathLst>
            </a:custGeom>
            <a:solidFill>
              <a:srgbClr val="FFF5F5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118434" cy="2071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672245"/>
            <a:ext cx="768854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93314" y="1672245"/>
            <a:ext cx="768854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70690" y="2451100"/>
            <a:ext cx="7240255" cy="616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https://pubs.acs.org/doi/10.1021/bk-2023-1456.ch001 </a:t>
            </a:r>
          </a:p>
          <a:p>
            <a:pPr algn="just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Times New Roman Medium"/>
              <a:ea typeface="Times New Roman Medium"/>
              <a:cs typeface="Times New Roman Medium"/>
              <a:sym typeface="Times New Roman Medium"/>
            </a:endParaRP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https://www.researchgate.net/publication/361308605_Application_of_Heavy_metals_pollution_index_on_two_types_of_constructed_wetland </a:t>
            </a:r>
          </a:p>
          <a:p>
            <a:pPr algn="just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Times New Roman Medium"/>
              <a:ea typeface="Times New Roman Medium"/>
              <a:cs typeface="Times New Roman Medium"/>
              <a:sym typeface="Times New Roman Medium"/>
            </a:endParaRP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https://pmc.ncbi.nlm.nih.gov/articles/PMC10725677/ </a:t>
            </a:r>
          </a:p>
          <a:p>
            <a:pPr algn="just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Times New Roman Medium"/>
              <a:ea typeface="Times New Roman Medium"/>
              <a:cs typeface="Times New Roman Medium"/>
              <a:sym typeface="Times New Roman Medium"/>
            </a:endParaRP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https://www.sciencedirect.com/science/article/pii/S2950395723000115#:~:text=Our%20estimate%20of%20the%20Heavy,the%20lifting%20of%20lockdown%20restrictions </a:t>
            </a:r>
          </a:p>
        </p:txBody>
      </p:sp>
      <p:sp>
        <p:nvSpPr>
          <p:cNvPr id="14" name="Freeform 14"/>
          <p:cNvSpPr/>
          <p:nvPr/>
        </p:nvSpPr>
        <p:spPr>
          <a:xfrm>
            <a:off x="440064" y="251351"/>
            <a:ext cx="1980446" cy="1195469"/>
          </a:xfrm>
          <a:custGeom>
            <a:avLst/>
            <a:gdLst/>
            <a:ahLst/>
            <a:cxnLst/>
            <a:rect l="l" t="t" r="r" b="b"/>
            <a:pathLst>
              <a:path w="1980446" h="1195469">
                <a:moveTo>
                  <a:pt x="0" y="0"/>
                </a:moveTo>
                <a:lnTo>
                  <a:pt x="1980446" y="0"/>
                </a:lnTo>
                <a:lnTo>
                  <a:pt x="1980446" y="1195469"/>
                </a:lnTo>
                <a:lnTo>
                  <a:pt x="0" y="1195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92955" y="609373"/>
            <a:ext cx="2074664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Code4Tomorrow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17" name="Freeform 17"/>
          <p:cNvSpPr/>
          <p:nvPr/>
        </p:nvSpPr>
        <p:spPr>
          <a:xfrm>
            <a:off x="0" y="9811202"/>
            <a:ext cx="18787621" cy="951596"/>
          </a:xfrm>
          <a:custGeom>
            <a:avLst/>
            <a:gdLst/>
            <a:ahLst/>
            <a:cxnLst/>
            <a:rect l="l" t="t" r="r" b="b"/>
            <a:pathLst>
              <a:path w="18787621" h="951596">
                <a:moveTo>
                  <a:pt x="0" y="0"/>
                </a:moveTo>
                <a:lnTo>
                  <a:pt x="18787621" y="0"/>
                </a:lnTo>
                <a:lnTo>
                  <a:pt x="18787621" y="951596"/>
                </a:lnTo>
                <a:lnTo>
                  <a:pt x="0" y="951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885" r="-7885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534658" y="9801225"/>
            <a:ext cx="3362424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@SIH Idea submission- Template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820</Words>
  <Application>Microsoft Office PowerPoint</Application>
  <PresentationFormat>Custom</PresentationFormat>
  <Paragraphs>132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Times New Roman</vt:lpstr>
      <vt:lpstr>Arial MT Pro Bold</vt:lpstr>
      <vt:lpstr>Times New Roman Medium</vt:lpstr>
      <vt:lpstr>Calibri</vt:lpstr>
      <vt:lpstr>Arial</vt:lpstr>
      <vt:lpstr>Times New Roman Bold</vt:lpstr>
      <vt:lpstr>Garamond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SIH PPT.pdf</dc:title>
  <cp:lastModifiedBy>NIHIRA SHRIVASTAVA</cp:lastModifiedBy>
  <cp:revision>2</cp:revision>
  <dcterms:created xsi:type="dcterms:W3CDTF">2006-08-16T00:00:00Z</dcterms:created>
  <dcterms:modified xsi:type="dcterms:W3CDTF">2025-09-08T03:08:21Z</dcterms:modified>
  <dc:identifier>DAGyAYBiUL8</dc:identifier>
</cp:coreProperties>
</file>